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5"/>
  </p:sldMasterIdLst>
  <p:notesMasterIdLst>
    <p:notesMasterId r:id="rId142"/>
  </p:notesMasterIdLst>
  <p:handoutMasterIdLst>
    <p:handoutMasterId r:id="rId143"/>
  </p:handoutMasterIdLst>
  <p:sldIdLst>
    <p:sldId id="345" r:id="rId6"/>
    <p:sldId id="390" r:id="rId7"/>
    <p:sldId id="389" r:id="rId8"/>
    <p:sldId id="626" r:id="rId9"/>
    <p:sldId id="391" r:id="rId10"/>
    <p:sldId id="517" r:id="rId11"/>
    <p:sldId id="394" r:id="rId12"/>
    <p:sldId id="397" r:id="rId13"/>
    <p:sldId id="630" r:id="rId14"/>
    <p:sldId id="398" r:id="rId15"/>
    <p:sldId id="399" r:id="rId16"/>
    <p:sldId id="402" r:id="rId17"/>
    <p:sldId id="521" r:id="rId18"/>
    <p:sldId id="520" r:id="rId19"/>
    <p:sldId id="460" r:id="rId20"/>
    <p:sldId id="627" r:id="rId21"/>
    <p:sldId id="628" r:id="rId22"/>
    <p:sldId id="629" r:id="rId23"/>
    <p:sldId id="631" r:id="rId24"/>
    <p:sldId id="535" r:id="rId25"/>
    <p:sldId id="537" r:id="rId26"/>
    <p:sldId id="538" r:id="rId27"/>
    <p:sldId id="632" r:id="rId28"/>
    <p:sldId id="633" r:id="rId29"/>
    <p:sldId id="539" r:id="rId30"/>
    <p:sldId id="541" r:id="rId31"/>
    <p:sldId id="404" r:id="rId32"/>
    <p:sldId id="545" r:id="rId33"/>
    <p:sldId id="524" r:id="rId34"/>
    <p:sldId id="409" r:id="rId35"/>
    <p:sldId id="582" r:id="rId36"/>
    <p:sldId id="581" r:id="rId37"/>
    <p:sldId id="411" r:id="rId38"/>
    <p:sldId id="412" r:id="rId39"/>
    <p:sldId id="584" r:id="rId40"/>
    <p:sldId id="416" r:id="rId41"/>
    <p:sldId id="636" r:id="rId42"/>
    <p:sldId id="637" r:id="rId43"/>
    <p:sldId id="639" r:id="rId44"/>
    <p:sldId id="640" r:id="rId45"/>
    <p:sldId id="547" r:id="rId46"/>
    <p:sldId id="418" r:id="rId47"/>
    <p:sldId id="417" r:id="rId48"/>
    <p:sldId id="414" r:id="rId49"/>
    <p:sldId id="635" r:id="rId50"/>
    <p:sldId id="642" r:id="rId51"/>
    <p:sldId id="415" r:id="rId52"/>
    <p:sldId id="470" r:id="rId53"/>
    <p:sldId id="559" r:id="rId54"/>
    <p:sldId id="560" r:id="rId55"/>
    <p:sldId id="563" r:id="rId56"/>
    <p:sldId id="643" r:id="rId57"/>
    <p:sldId id="527" r:id="rId58"/>
    <p:sldId id="585" r:id="rId59"/>
    <p:sldId id="428" r:id="rId60"/>
    <p:sldId id="550" r:id="rId61"/>
    <p:sldId id="429" r:id="rId62"/>
    <p:sldId id="430" r:id="rId63"/>
    <p:sldId id="431" r:id="rId64"/>
    <p:sldId id="432" r:id="rId65"/>
    <p:sldId id="551" r:id="rId66"/>
    <p:sldId id="578" r:id="rId67"/>
    <p:sldId id="552" r:id="rId68"/>
    <p:sldId id="553" r:id="rId69"/>
    <p:sldId id="554" r:id="rId70"/>
    <p:sldId id="558" r:id="rId71"/>
    <p:sldId id="606" r:id="rId72"/>
    <p:sldId id="555" r:id="rId73"/>
    <p:sldId id="565" r:id="rId74"/>
    <p:sldId id="586" r:id="rId75"/>
    <p:sldId id="603" r:id="rId76"/>
    <p:sldId id="557" r:id="rId77"/>
    <p:sldId id="529" r:id="rId78"/>
    <p:sldId id="587" r:id="rId79"/>
    <p:sldId id="438" r:id="rId80"/>
    <p:sldId id="567" r:id="rId81"/>
    <p:sldId id="439" r:id="rId82"/>
    <p:sldId id="440" r:id="rId83"/>
    <p:sldId id="542" r:id="rId84"/>
    <p:sldId id="463" r:id="rId85"/>
    <p:sldId id="530" r:id="rId86"/>
    <p:sldId id="574" r:id="rId87"/>
    <p:sldId id="445" r:id="rId88"/>
    <p:sldId id="447" r:id="rId89"/>
    <p:sldId id="446" r:id="rId90"/>
    <p:sldId id="531" r:id="rId91"/>
    <p:sldId id="580" r:id="rId92"/>
    <p:sldId id="471" r:id="rId93"/>
    <p:sldId id="472" r:id="rId94"/>
    <p:sldId id="604" r:id="rId95"/>
    <p:sldId id="593" r:id="rId96"/>
    <p:sldId id="591" r:id="rId97"/>
    <p:sldId id="592" r:id="rId98"/>
    <p:sldId id="598" r:id="rId99"/>
    <p:sldId id="496" r:id="rId100"/>
    <p:sldId id="505" r:id="rId101"/>
    <p:sldId id="506" r:id="rId102"/>
    <p:sldId id="502" r:id="rId103"/>
    <p:sldId id="571" r:id="rId104"/>
    <p:sldId id="600" r:id="rId105"/>
    <p:sldId id="510" r:id="rId106"/>
    <p:sldId id="490" r:id="rId107"/>
    <p:sldId id="533" r:id="rId108"/>
    <p:sldId id="579" r:id="rId109"/>
    <p:sldId id="614" r:id="rId110"/>
    <p:sldId id="613" r:id="rId111"/>
    <p:sldId id="615" r:id="rId112"/>
    <p:sldId id="620" r:id="rId113"/>
    <p:sldId id="621" r:id="rId114"/>
    <p:sldId id="624" r:id="rId115"/>
    <p:sldId id="623" r:id="rId116"/>
    <p:sldId id="622" r:id="rId117"/>
    <p:sldId id="611" r:id="rId118"/>
    <p:sldId id="566" r:id="rId119"/>
    <p:sldId id="568" r:id="rId120"/>
    <p:sldId id="544" r:id="rId121"/>
    <p:sldId id="596" r:id="rId122"/>
    <p:sldId id="612" r:id="rId123"/>
    <p:sldId id="618" r:id="rId124"/>
    <p:sldId id="616" r:id="rId125"/>
    <p:sldId id="534" r:id="rId126"/>
    <p:sldId id="601" r:id="rId127"/>
    <p:sldId id="602" r:id="rId128"/>
    <p:sldId id="605" r:id="rId129"/>
    <p:sldId id="607" r:id="rId130"/>
    <p:sldId id="610" r:id="rId131"/>
    <p:sldId id="609" r:id="rId132"/>
    <p:sldId id="536" r:id="rId133"/>
    <p:sldId id="484" r:id="rId134"/>
    <p:sldId id="485" r:id="rId135"/>
    <p:sldId id="486" r:id="rId136"/>
    <p:sldId id="487" r:id="rId137"/>
    <p:sldId id="488" r:id="rId138"/>
    <p:sldId id="489" r:id="rId139"/>
    <p:sldId id="458" r:id="rId140"/>
    <p:sldId id="457" r:id="rId141"/>
  </p:sldIdLst>
  <p:sldSz cx="12188825" cy="6858000"/>
  <p:notesSz cx="7027863" cy="9313863"/>
  <p:custDataLst>
    <p:tags r:id="rId144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tefinity Content Creation Training" id="{53F88FC2-2642-384C-9AB5-72ACFFF53922}">
          <p14:sldIdLst>
            <p14:sldId id="345"/>
            <p14:sldId id="390"/>
            <p14:sldId id="389"/>
            <p14:sldId id="626"/>
            <p14:sldId id="391"/>
            <p14:sldId id="517"/>
            <p14:sldId id="394"/>
            <p14:sldId id="397"/>
            <p14:sldId id="630"/>
            <p14:sldId id="398"/>
            <p14:sldId id="399"/>
            <p14:sldId id="402"/>
            <p14:sldId id="521"/>
            <p14:sldId id="520"/>
            <p14:sldId id="460"/>
            <p14:sldId id="627"/>
            <p14:sldId id="628"/>
            <p14:sldId id="629"/>
            <p14:sldId id="631"/>
            <p14:sldId id="535"/>
            <p14:sldId id="537"/>
            <p14:sldId id="538"/>
            <p14:sldId id="632"/>
            <p14:sldId id="633"/>
            <p14:sldId id="539"/>
            <p14:sldId id="541"/>
            <p14:sldId id="404"/>
            <p14:sldId id="545"/>
            <p14:sldId id="524"/>
            <p14:sldId id="409"/>
            <p14:sldId id="582"/>
            <p14:sldId id="581"/>
            <p14:sldId id="411"/>
            <p14:sldId id="412"/>
            <p14:sldId id="584"/>
            <p14:sldId id="416"/>
            <p14:sldId id="636"/>
            <p14:sldId id="637"/>
            <p14:sldId id="639"/>
            <p14:sldId id="640"/>
            <p14:sldId id="547"/>
            <p14:sldId id="418"/>
            <p14:sldId id="417"/>
            <p14:sldId id="414"/>
            <p14:sldId id="635"/>
            <p14:sldId id="642"/>
            <p14:sldId id="415"/>
            <p14:sldId id="470"/>
            <p14:sldId id="559"/>
            <p14:sldId id="560"/>
            <p14:sldId id="563"/>
            <p14:sldId id="643"/>
            <p14:sldId id="527"/>
            <p14:sldId id="585"/>
            <p14:sldId id="428"/>
            <p14:sldId id="550"/>
            <p14:sldId id="429"/>
            <p14:sldId id="430"/>
            <p14:sldId id="431"/>
            <p14:sldId id="432"/>
            <p14:sldId id="551"/>
            <p14:sldId id="578"/>
            <p14:sldId id="552"/>
            <p14:sldId id="553"/>
            <p14:sldId id="554"/>
            <p14:sldId id="558"/>
            <p14:sldId id="606"/>
            <p14:sldId id="555"/>
            <p14:sldId id="565"/>
            <p14:sldId id="586"/>
            <p14:sldId id="603"/>
            <p14:sldId id="557"/>
            <p14:sldId id="529"/>
            <p14:sldId id="587"/>
            <p14:sldId id="438"/>
            <p14:sldId id="567"/>
            <p14:sldId id="439"/>
            <p14:sldId id="440"/>
            <p14:sldId id="542"/>
            <p14:sldId id="463"/>
            <p14:sldId id="530"/>
            <p14:sldId id="574"/>
            <p14:sldId id="445"/>
            <p14:sldId id="447"/>
            <p14:sldId id="446"/>
            <p14:sldId id="531"/>
            <p14:sldId id="580"/>
            <p14:sldId id="471"/>
            <p14:sldId id="472"/>
            <p14:sldId id="604"/>
            <p14:sldId id="593"/>
            <p14:sldId id="591"/>
            <p14:sldId id="592"/>
            <p14:sldId id="598"/>
            <p14:sldId id="496"/>
            <p14:sldId id="505"/>
            <p14:sldId id="506"/>
            <p14:sldId id="502"/>
            <p14:sldId id="571"/>
            <p14:sldId id="600"/>
            <p14:sldId id="510"/>
            <p14:sldId id="490"/>
            <p14:sldId id="533"/>
            <p14:sldId id="579"/>
            <p14:sldId id="614"/>
            <p14:sldId id="613"/>
            <p14:sldId id="615"/>
            <p14:sldId id="620"/>
            <p14:sldId id="621"/>
            <p14:sldId id="624"/>
            <p14:sldId id="623"/>
            <p14:sldId id="622"/>
            <p14:sldId id="611"/>
            <p14:sldId id="566"/>
            <p14:sldId id="568"/>
            <p14:sldId id="544"/>
            <p14:sldId id="596"/>
            <p14:sldId id="612"/>
            <p14:sldId id="618"/>
            <p14:sldId id="616"/>
            <p14:sldId id="534"/>
            <p14:sldId id="601"/>
            <p14:sldId id="602"/>
            <p14:sldId id="605"/>
            <p14:sldId id="607"/>
            <p14:sldId id="610"/>
            <p14:sldId id="609"/>
            <p14:sldId id="536"/>
            <p14:sldId id="484"/>
            <p14:sldId id="485"/>
            <p14:sldId id="486"/>
            <p14:sldId id="487"/>
            <p14:sldId id="488"/>
            <p14:sldId id="489"/>
            <p14:sldId id="458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75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  <p:cmAuthor id="4" name="Hristo Milchev" initials="HM" lastIdx="3" clrIdx="4">
    <p:extLst>
      <p:ext uri="{19B8F6BF-5375-455C-9EA6-DF929625EA0E}">
        <p15:presenceInfo xmlns:p15="http://schemas.microsoft.com/office/powerpoint/2012/main" userId="Hristo Milch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D400"/>
    <a:srgbClr val="FFFFFF"/>
    <a:srgbClr val="54D300"/>
    <a:srgbClr val="DC3202"/>
    <a:srgbClr val="373A3E"/>
    <a:srgbClr val="217CCE"/>
    <a:srgbClr val="84329B"/>
    <a:srgbClr val="02BCEB"/>
    <a:srgbClr val="008AEA"/>
    <a:srgbClr val="11A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3" autoAdjust="0"/>
    <p:restoredTop sz="80629" autoAdjust="0"/>
  </p:normalViewPr>
  <p:slideViewPr>
    <p:cSldViewPr snapToGrid="0" showGuides="1">
      <p:cViewPr varScale="1">
        <p:scale>
          <a:sx n="88" d="100"/>
          <a:sy n="88" d="100"/>
        </p:scale>
        <p:origin x="100" y="60"/>
      </p:cViewPr>
      <p:guideLst>
        <p:guide orient="horz" pos="1003"/>
        <p:guide orient="horz" pos="323"/>
        <p:guide orient="horz" pos="3974"/>
        <p:guide pos="392"/>
        <p:guide pos="4175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handoutMaster" Target="handoutMasters/handoutMaster1.xml"/><Relationship Id="rId14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tags" Target="tags/tag1.xml"/><Relationship Id="rId90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finitytipsandtricks.net/2015/03/12/form-entry-pdf-export/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02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0553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461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049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666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002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131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726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028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334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Add only 1 image for banner and Multiple files for related documents.</a:t>
            </a:r>
          </a:p>
          <a:p>
            <a:endParaRPr lang="en-US" sz="2800" b="1" dirty="0"/>
          </a:p>
          <a:p>
            <a:r>
              <a:rPr lang="en-US" sz="2800" b="1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120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with useful links will be handled at the end of the presentation</a:t>
            </a:r>
          </a:p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7072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5563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4826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1263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15015B9-C8A9-4ADE-B91F-3538DF8B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highlight>
                  <a:srgbClr val="FFFF00"/>
                </a:highlight>
              </a:rPr>
              <a:t>You have animation here. Single click is sufficient. </a:t>
            </a:r>
            <a:br>
              <a:rPr lang="en-US" sz="1200" b="1" dirty="0">
                <a:highlight>
                  <a:srgbClr val="FFFF00"/>
                </a:highlight>
              </a:rPr>
            </a:b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Click when you say 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“When you Publish an item….”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Animation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“your custom logic is executed”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464551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7630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56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8207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738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8599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14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3035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8071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6964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406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23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9681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3599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891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7617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124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24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Configs and errors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1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9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7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13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80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19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0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10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30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2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0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47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10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5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65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88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77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9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9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A0F368A-D84F-F119-345A-F86749A6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HTML Link </a:t>
            </a:r>
            <a:r>
              <a:rPr lang="en-US" dirty="0" err="1"/>
              <a:t>Nuget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96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screenshot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01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5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91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32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87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1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8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4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23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567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The goal is for the attendee to get comfortable with drag and drop, and the basics of designers.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777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85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48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Static Content Widget Example with few properties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71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43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18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130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Dont</a:t>
            </a:r>
            <a:r>
              <a:rPr lang="en-US" dirty="0"/>
              <a:t> talk for PUBLISH , </a:t>
            </a:r>
            <a:r>
              <a:rPr lang="en-US" dirty="0" err="1"/>
              <a:t>Unpublsih</a:t>
            </a:r>
            <a:r>
              <a:rPr lang="en-US" dirty="0"/>
              <a:t> &amp; </a:t>
            </a:r>
            <a:r>
              <a:rPr lang="en-US" dirty="0" err="1"/>
              <a:t>etc</a:t>
            </a:r>
            <a:r>
              <a:rPr lang="en-US" dirty="0"/>
              <a:t> here. Only go for Create edit delete.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6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215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LATER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5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81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696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7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666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25C77B3-7274-4B67-B70B-5ACEF8201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08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095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/>
              <a:t>Add only 1 image for banner and Multiple files for related documents.</a:t>
            </a:r>
          </a:p>
          <a:p>
            <a:endParaRPr lang="en-US" sz="2800" b="0" dirty="0"/>
          </a:p>
          <a:p>
            <a:r>
              <a:rPr lang="en-US" sz="2800" b="0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295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54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447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469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452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16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231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060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75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6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585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828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14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1 is short introduction</a:t>
            </a:r>
          </a:p>
          <a:p>
            <a:r>
              <a:rPr lang="en-US" dirty="0"/>
              <a:t>n to Sitefinity.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677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906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Which fields would be required, to display such content?</a:t>
            </a:r>
          </a:p>
          <a:p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Note: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 click – content is opened with more text.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– board of directors' tab vs executive management tab? Why not using taxonomies for this? 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04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65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745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319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766BC93-3A1D-4761-BC2B-54FAEF31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 is also an option. Check my blog post: </a:t>
            </a:r>
            <a:r>
              <a:rPr lang="en-US" dirty="0">
                <a:hlinkClick r:id="rId3"/>
              </a:rPr>
              <a:t>https://www.sitefinitytipsandtricks.net/2015/03/12/form-entry-pdf-export/</a:t>
            </a: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widgets template here. Add grid widgets here./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66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26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880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527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076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99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1485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197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426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938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746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introduction lesson.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680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520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608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i="1" dirty="0">
                <a:solidFill>
                  <a:srgbClr val="FF0000"/>
                </a:solidFill>
              </a:rPr>
            </a:br>
            <a:r>
              <a:rPr lang="en-GB" i="1" dirty="0">
                <a:solidFill>
                  <a:srgbClr val="FF0000"/>
                </a:solidFill>
              </a:rPr>
              <a:t>Quick and easy visual improvements, that are not a good practice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350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799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795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67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8524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817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31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2"/>
            <a:ext cx="12188825" cy="698349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Layout for Full Page Picture Slide /</a:t>
            </a:r>
            <a:br>
              <a:rPr lang="en-US" dirty="0"/>
            </a:br>
            <a:r>
              <a:rPr lang="en-US" dirty="0"/>
              <a:t>Dark Text on Light Background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This Layout for Full Page Picture Slide / Light Text on Dark Background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B8A6D2-6C6C-CD48-B1AC-C778EA97E3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59D251-767E-8F46-A657-3E2188A26B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C3B217-9780-A542-9931-8F281F11FFD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bg-BG" sz="2798"/>
              <a:t>Щракнете, за да редактирате стиловете на текста в образеца</a:t>
            </a:r>
          </a:p>
          <a:p>
            <a:pPr lvl="1"/>
            <a:r>
              <a:rPr lang="bg-BG" sz="2798"/>
              <a:t>Второ ниво</a:t>
            </a:r>
          </a:p>
          <a:p>
            <a:pPr lvl="2"/>
            <a:r>
              <a:rPr lang="bg-BG" sz="2798"/>
              <a:t>Трето ниво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 userDrawn="1"/>
        </p:nvSpPr>
        <p:spPr bwMode="auto">
          <a:xfrm>
            <a:off x="11909169" y="6613080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  <p:sp>
        <p:nvSpPr>
          <p:cNvPr id="18" name="Rectangle 5"/>
          <p:cNvSpPr>
            <a:spLocks noChangeArrowheads="1"/>
          </p:cNvSpPr>
          <p:nvPr userDrawn="1"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54" r:id="rId4"/>
    <p:sldLayoutId id="2147483955" r:id="rId5"/>
    <p:sldLayoutId id="2147483956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61" r:id="rId20"/>
    <p:sldLayoutId id="2147483986" r:id="rId21"/>
    <p:sldLayoutId id="2147483987" r:id="rId22"/>
    <p:sldLayoutId id="2147483962" r:id="rId23"/>
    <p:sldLayoutId id="2147483988" r:id="rId24"/>
    <p:sldLayoutId id="2147483990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who.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sitefinity-cms/editions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.com/documentation/sitefinity-cm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sitefinity.com/developer-network/support-center" TargetMode="External"/><Relationship Id="rId4" Type="http://schemas.openxmlformats.org/officeDocument/2006/relationships/hyperlink" Target="https://knowledgebase.progress.com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documentation/sitefinity-cms/create-a-custom-asp.net-core-widg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rogress.com/company/leadership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21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2341069"/>
            <a:ext cx="5689600" cy="2175862"/>
          </a:xfrm>
        </p:spPr>
        <p:txBody>
          <a:bodyPr/>
          <a:lstStyle/>
          <a:p>
            <a:pPr algn="ctr"/>
            <a:r>
              <a:rPr lang="en-US" dirty="0"/>
              <a:t>Sitefinity Foundations Training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534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 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Introduction to Sitefinity.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15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58" y="442211"/>
            <a:ext cx="10948387" cy="590931"/>
          </a:xfrm>
        </p:spPr>
        <p:txBody>
          <a:bodyPr/>
          <a:lstStyle/>
          <a:p>
            <a:r>
              <a:rPr lang="en-US" dirty="0"/>
              <a:t>Visual ‘Jellybeans’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1" y="1507066"/>
            <a:ext cx="8877738" cy="4865163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CSS Widget</a:t>
            </a:r>
            <a:r>
              <a:rPr lang="en-GB" sz="3200" dirty="0"/>
              <a:t>. </a:t>
            </a:r>
          </a:p>
          <a:p>
            <a:endParaRPr lang="en-GB" sz="3200" dirty="0"/>
          </a:p>
          <a:p>
            <a:r>
              <a:rPr lang="en-GB" sz="3200" dirty="0">
                <a:solidFill>
                  <a:schemeClr val="accent1"/>
                </a:solidFill>
              </a:rPr>
              <a:t>CSS classes </a:t>
            </a:r>
            <a:r>
              <a:rPr lang="en-GB" sz="3200" dirty="0"/>
              <a:t>property in widget designers.</a:t>
            </a:r>
          </a:p>
          <a:p>
            <a:pPr marL="0" indent="0">
              <a:buNone/>
            </a:pPr>
            <a:br>
              <a:rPr lang="en-GB" sz="3200" dirty="0"/>
            </a:br>
            <a:r>
              <a:rPr lang="en-GB" sz="3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FB5C5-B381-4521-87A9-ED29A7E0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88" y="1672683"/>
            <a:ext cx="2966807" cy="4874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D969C-C0A9-46DB-8EE7-C0E7A1530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79"/>
          <a:stretch/>
        </p:blipFill>
        <p:spPr>
          <a:xfrm>
            <a:off x="1109371" y="4110118"/>
            <a:ext cx="5553075" cy="1610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076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733" y="161982"/>
            <a:ext cx="10948387" cy="590931"/>
          </a:xfrm>
        </p:spPr>
        <p:txBody>
          <a:bodyPr/>
          <a:lstStyle/>
          <a:p>
            <a:r>
              <a:rPr lang="en-GB" sz="3200" dirty="0"/>
              <a:t>CSS &amp; JS Widgets</a:t>
            </a:r>
            <a:br>
              <a:rPr lang="en-GB" sz="3200" dirty="0"/>
            </a:br>
            <a:r>
              <a:rPr lang="en-GB" sz="3200" u="sng" dirty="0"/>
              <a:t>Note: this is not considered a good practice! </a:t>
            </a:r>
            <a:endParaRPr lang="en-US" sz="32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1" y="1507066"/>
            <a:ext cx="8877738" cy="4865163"/>
          </a:xfrm>
        </p:spPr>
        <p:txBody>
          <a:bodyPr/>
          <a:lstStyle/>
          <a:p>
            <a:r>
              <a:rPr lang="en-GB" sz="2800" dirty="0"/>
              <a:t>Sitefinity allows a rather quick solution for loading JS and CSS files – the JS and CSS widgets</a:t>
            </a:r>
          </a:p>
          <a:p>
            <a:r>
              <a:rPr lang="en-GB" sz="2800" dirty="0"/>
              <a:t>Can be used on templates as well</a:t>
            </a:r>
          </a:p>
          <a:p>
            <a:r>
              <a:rPr lang="en-GB" sz="2800" dirty="0"/>
              <a:t>Can </a:t>
            </a:r>
            <a:r>
              <a:rPr lang="en-US" sz="2800" dirty="0"/>
              <a:t>link to external resources</a:t>
            </a:r>
          </a:p>
          <a:p>
            <a:r>
              <a:rPr lang="en-GB" sz="2800" dirty="0"/>
              <a:t>JS can be dropped in &lt;head&gt;, etc. </a:t>
            </a:r>
          </a:p>
          <a:p>
            <a:endParaRPr lang="en-GB" sz="3200" dirty="0"/>
          </a:p>
          <a:p>
            <a:pPr marL="0" indent="0">
              <a:buNone/>
            </a:pPr>
            <a:br>
              <a:rPr lang="en-GB" sz="3200" dirty="0"/>
            </a:br>
            <a:r>
              <a:rPr lang="en-GB" sz="3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FB5C5-B381-4521-87A9-ED29A7E0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88" y="1672683"/>
            <a:ext cx="2966807" cy="4874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612EB-95B6-41F2-ADBC-689903AAA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6" y="4302343"/>
            <a:ext cx="6634766" cy="1378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6167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GB" sz="3600" dirty="0"/>
              <a:t>Custom CSS class for widgets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07066"/>
            <a:ext cx="11683999" cy="4865163"/>
          </a:xfrm>
        </p:spPr>
        <p:txBody>
          <a:bodyPr/>
          <a:lstStyle/>
          <a:p>
            <a:r>
              <a:rPr lang="en-GB" sz="2800" dirty="0"/>
              <a:t>Most of the OOTB widget templates are taking advantage of the </a:t>
            </a:r>
            <a:r>
              <a:rPr lang="en-GB" sz="2800" dirty="0" err="1">
                <a:solidFill>
                  <a:schemeClr val="accent1"/>
                </a:solidFill>
              </a:rPr>
              <a:t>CustomCssClass</a:t>
            </a:r>
            <a:r>
              <a:rPr lang="en-GB" sz="2800" dirty="0"/>
              <a:t> property.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r>
              <a:rPr lang="en-GB" sz="2800" dirty="0"/>
              <a:t>This class is applied when the template is rendered.</a:t>
            </a:r>
          </a:p>
          <a:p>
            <a:pPr marL="0" indent="0">
              <a:buNone/>
            </a:pPr>
            <a:br>
              <a:rPr lang="en-GB" sz="3200" dirty="0"/>
            </a:br>
            <a:r>
              <a:rPr lang="en-GB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E55DA-A800-4029-94FA-9A1C61732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5" y="4958674"/>
            <a:ext cx="7966075" cy="1411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0C313-A47A-4A57-B885-6C1E41F6B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79"/>
          <a:stretch/>
        </p:blipFill>
        <p:spPr>
          <a:xfrm>
            <a:off x="557815" y="2703453"/>
            <a:ext cx="5553075" cy="1610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1895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8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Web Services, C# API and platform Events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675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Sitefinity Services Module</a:t>
            </a:r>
          </a:p>
          <a:p>
            <a:r>
              <a:rPr lang="en-US" dirty="0"/>
              <a:t>Expose all modules and CRUD operations.</a:t>
            </a:r>
          </a:p>
          <a:p>
            <a:r>
              <a:rPr lang="en-US" dirty="0"/>
              <a:t>Allows developers to use modern front-end frameworks.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32567-371A-4C3F-9932-8CE6FB1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26" y="3153731"/>
            <a:ext cx="1264921" cy="1264921"/>
          </a:xfrm>
          <a:prstGeom prst="rect">
            <a:avLst/>
          </a:prstGeom>
        </p:spPr>
      </p:pic>
      <p:pic>
        <p:nvPicPr>
          <p:cNvPr id="4104" name="Picture 8" descr="Angular, logo, logos icon">
            <a:extLst>
              <a:ext uri="{FF2B5EF4-FFF2-40B4-BE49-F238E27FC236}">
                <a16:creationId xmlns:a16="http://schemas.microsoft.com/office/drawing/2014/main" id="{6612F63A-8578-42C0-887B-00B73BDC9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4753" r="8046" b="4602"/>
          <a:stretch/>
        </p:blipFill>
        <p:spPr bwMode="auto">
          <a:xfrm>
            <a:off x="3748077" y="4260636"/>
            <a:ext cx="1181457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Vuejs Icon of Flat style - Available in SVG, PNG, EPS, AI &amp; Icon fonts">
            <a:extLst>
              <a:ext uri="{FF2B5EF4-FFF2-40B4-BE49-F238E27FC236}">
                <a16:creationId xmlns:a16="http://schemas.microsoft.com/office/drawing/2014/main" id="{5C12629A-EBD4-4DD3-98F1-58B7EFF1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464" y="3153730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tiveScript - Wikipedia">
            <a:extLst>
              <a:ext uri="{FF2B5EF4-FFF2-40B4-BE49-F238E27FC236}">
                <a16:creationId xmlns:a16="http://schemas.microsoft.com/office/drawing/2014/main" id="{F4CA657E-980D-4B8B-9162-1E0852806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315" y="4260636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act (web framework) - Wikipedia">
            <a:extLst>
              <a:ext uri="{FF2B5EF4-FFF2-40B4-BE49-F238E27FC236}">
                <a16:creationId xmlns:a16="http://schemas.microsoft.com/office/drawing/2014/main" id="{C3B2D106-8B8F-404A-8B7F-84FD2CD5C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t="11556" r="20286" b="14326"/>
          <a:stretch/>
        </p:blipFill>
        <p:spPr bwMode="auto">
          <a:xfrm>
            <a:off x="9364166" y="3153730"/>
            <a:ext cx="1429185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118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182" y="1830303"/>
            <a:ext cx="3908230" cy="5172075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dirty="0"/>
              <a:t>CRUD</a:t>
            </a:r>
          </a:p>
          <a:p>
            <a:pPr lvl="1"/>
            <a:r>
              <a:rPr lang="en-US" sz="2400" dirty="0"/>
              <a:t>Paging </a:t>
            </a:r>
          </a:p>
          <a:p>
            <a:pPr lvl="1"/>
            <a:r>
              <a:rPr lang="en-US" sz="2400" dirty="0"/>
              <a:t>Sorting</a:t>
            </a:r>
          </a:p>
          <a:p>
            <a:pPr lvl="1"/>
            <a:r>
              <a:rPr lang="en-US" sz="2400" dirty="0"/>
              <a:t>Filtering </a:t>
            </a:r>
          </a:p>
          <a:p>
            <a:pPr lvl="1"/>
            <a:r>
              <a:rPr lang="en-US" sz="2400" dirty="0"/>
              <a:t>Related Data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858754" y="1937683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Security</a:t>
            </a:r>
          </a:p>
          <a:p>
            <a:pPr lvl="1">
              <a:buSzTx/>
            </a:pPr>
            <a:r>
              <a:rPr lang="en-US" sz="2400" i="0" dirty="0"/>
              <a:t>Authentication</a:t>
            </a:r>
          </a:p>
          <a:p>
            <a:pPr lvl="1">
              <a:buSzTx/>
            </a:pPr>
            <a:r>
              <a:rPr lang="en-US" sz="2400" i="0" dirty="0"/>
              <a:t>Logging</a:t>
            </a:r>
          </a:p>
          <a:p>
            <a:pPr lvl="1">
              <a:buSzTx/>
            </a:pPr>
            <a:r>
              <a:rPr lang="en-US" sz="2400" i="0" dirty="0"/>
              <a:t>Permissions</a:t>
            </a:r>
          </a:p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934F4-C8A7-474E-9FEF-43166491511A}"/>
              </a:ext>
            </a:extLst>
          </p:cNvPr>
          <p:cNvSpPr txBox="1"/>
          <p:nvPr/>
        </p:nvSpPr>
        <p:spPr bwMode="auto">
          <a:xfrm>
            <a:off x="731520" y="1432663"/>
            <a:ext cx="556340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OData Web Service module allows:</a:t>
            </a:r>
          </a:p>
        </p:txBody>
      </p:sp>
    </p:spTree>
    <p:extLst>
      <p:ext uri="{BB962C8B-B14F-4D97-AF65-F5344CB8AC3E}">
        <p14:creationId xmlns:p14="http://schemas.microsoft.com/office/powerpoint/2010/main" val="38019227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3706178" cy="5172075"/>
          </a:xfrm>
        </p:spPr>
        <p:txBody>
          <a:bodyPr/>
          <a:lstStyle/>
          <a:p>
            <a:r>
              <a:rPr lang="en-US" dirty="0"/>
              <a:t>Default Web Service</a:t>
            </a:r>
            <a:endParaRPr lang="bg-BG" dirty="0"/>
          </a:p>
          <a:p>
            <a:pPr lvl="1"/>
            <a:r>
              <a:rPr lang="en-US" dirty="0"/>
              <a:t>All content Included</a:t>
            </a:r>
          </a:p>
          <a:p>
            <a:pPr lvl="1"/>
            <a:endParaRPr lang="bg-BG" dirty="0"/>
          </a:p>
          <a:p>
            <a:r>
              <a:rPr lang="en-US" dirty="0"/>
              <a:t>Create your own Web Service</a:t>
            </a:r>
          </a:p>
          <a:p>
            <a:pPr lvl="1"/>
            <a:r>
              <a:rPr lang="en-US" dirty="0"/>
              <a:t>Choose specific content</a:t>
            </a:r>
          </a:p>
        </p:txBody>
      </p:sp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EBE0425F-F58D-418F-B6B4-17946D09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51" y="5424504"/>
            <a:ext cx="935904" cy="997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7C8D4-8225-4DF0-BBD6-DB45F3032AC9}"/>
              </a:ext>
            </a:extLst>
          </p:cNvPr>
          <p:cNvSpPr txBox="1"/>
          <p:nvPr/>
        </p:nvSpPr>
        <p:spPr bwMode="auto">
          <a:xfrm>
            <a:off x="2992280" y="5353395"/>
            <a:ext cx="7799210" cy="113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If you don’t see ‘Web Services’ under Administration tab, you should enable the Web Services intra-module from Administration &gt; Modules &amp; Services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2356F-DC22-429C-AFA7-708CCBE60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2" y="1103982"/>
            <a:ext cx="67056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9F5139-AB96-4305-922C-B0B51A45FF24}"/>
              </a:ext>
            </a:extLst>
          </p:cNvPr>
          <p:cNvSpPr/>
          <p:nvPr/>
        </p:nvSpPr>
        <p:spPr bwMode="auto">
          <a:xfrm>
            <a:off x="8739739" y="4475747"/>
            <a:ext cx="933650" cy="29838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C16F65-0420-4BE2-A885-B672EB7062C3}"/>
              </a:ext>
            </a:extLst>
          </p:cNvPr>
          <p:cNvSpPr/>
          <p:nvPr/>
        </p:nvSpPr>
        <p:spPr bwMode="auto">
          <a:xfrm>
            <a:off x="5005137" y="3429000"/>
            <a:ext cx="1366787" cy="584735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953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Web Services Walkthrough.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503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300D6-0631-4AC7-B344-2BCD5585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46" y="2231659"/>
            <a:ext cx="6526132" cy="4137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b="1" i="0" dirty="0"/>
              <a:t>.NET API exposing data from Sitefinity Database, File System, External Systems, In-memory cache, etc.</a:t>
            </a:r>
            <a:endParaRPr lang="en-US" sz="2000" b="1" i="0" dirty="0"/>
          </a:p>
        </p:txBody>
      </p:sp>
    </p:spTree>
    <p:extLst>
      <p:ext uri="{BB962C8B-B14F-4D97-AF65-F5344CB8AC3E}">
        <p14:creationId xmlns:p14="http://schemas.microsoft.com/office/powerpoint/2010/main" val="13957221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Native vs Fluent API</a:t>
            </a:r>
          </a:p>
          <a:p>
            <a:pPr marL="456926" lvl="1" indent="0" algn="ctr">
              <a:buNone/>
            </a:pPr>
            <a:r>
              <a:rPr lang="en-US" sz="2400" b="1" dirty="0"/>
              <a:t>We will not be covering Fluent API in this course</a:t>
            </a:r>
          </a:p>
          <a:p>
            <a:endParaRPr lang="en-US" dirty="0"/>
          </a:p>
          <a:p>
            <a:r>
              <a:rPr lang="en-US" dirty="0"/>
              <a:t>Sitefinity API covers lots of Build-In and Dynamic content, Users, Roles Configurations, and many more…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B148-7F07-4BB2-9CE2-3BC6A122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94" y="3856115"/>
            <a:ext cx="2999603" cy="2520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D1D4B-033A-4CBC-B10E-88EFC848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71" y="3786191"/>
            <a:ext cx="3631937" cy="2594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095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Sitefinity?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Fully-featured enterprise ASP.NET CMS</a:t>
            </a:r>
            <a:r>
              <a:rPr lang="bg-BG" dirty="0"/>
              <a:t>.</a:t>
            </a:r>
            <a:br>
              <a:rPr lang="bg-BG" dirty="0"/>
            </a:br>
            <a:r>
              <a:rPr lang="en-US" dirty="0"/>
              <a:t>Started as a project by Telerik (Progress Software company) back in 2005, to grow to over 11,000 production deployments</a:t>
            </a:r>
          </a:p>
          <a:p>
            <a:pPr marL="0" indent="0">
              <a:buNone/>
            </a:pPr>
            <a:endParaRPr lang="en-US" sz="3598" b="1" kern="0" dirty="0">
              <a:solidFill>
                <a:srgbClr val="373A3E"/>
              </a:solidFill>
              <a:ea typeface="+mj-ea"/>
            </a:endParaRPr>
          </a:p>
          <a:p>
            <a:pPr marL="0" indent="0">
              <a:buNone/>
            </a:pPr>
            <a:r>
              <a:rPr lang="en-US" sz="3598" b="1" kern="0" dirty="0">
                <a:solidFill>
                  <a:srgbClr val="373A3E"/>
                </a:solidFill>
                <a:ea typeface="+mj-ea"/>
              </a:rPr>
              <a:t>Sitefinity Licensing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CMS is licensed per production domain name such as </a:t>
            </a:r>
            <a:r>
              <a:rPr lang="en-US" dirty="0">
                <a:hlinkClick r:id="rId3" action="ppaction://hlinkfile"/>
              </a:rPr>
              <a:t>who.int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Editions</a:t>
            </a:r>
            <a:br>
              <a:rPr lang="en-US" dirty="0"/>
            </a:br>
            <a:r>
              <a:rPr lang="en-US" dirty="0">
                <a:hlinkClick r:id="rId4"/>
              </a:rPr>
              <a:t>https://www.progress.com/sitefinity-cms/editions</a:t>
            </a:r>
            <a:endParaRPr lang="en-US" dirty="0">
              <a:solidFill>
                <a:srgbClr val="92D050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What is my license edition?</a:t>
            </a:r>
            <a:br>
              <a:rPr lang="en-US" dirty="0"/>
            </a:br>
            <a:r>
              <a:rPr lang="en-US" b="1" i="1" dirty="0"/>
              <a:t>&lt;meta name="Generator" content="Sitefinity 14.1.7400.0 </a:t>
            </a:r>
            <a:r>
              <a:rPr lang="en-US" b="1" i="1" dirty="0">
                <a:solidFill>
                  <a:srgbClr val="FF0000"/>
                </a:solidFill>
              </a:rPr>
              <a:t>PU</a:t>
            </a:r>
            <a:r>
              <a:rPr lang="en-US" b="1" i="1" dirty="0"/>
              <a:t>" /&gt;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93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Most common usage case:</a:t>
            </a:r>
          </a:p>
          <a:p>
            <a:pPr marL="0" indent="0">
              <a:buNone/>
            </a:pPr>
            <a:r>
              <a:rPr lang="en-US" sz="2800" dirty="0"/>
              <a:t>	 CRUD Operations with content items.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1340F-972D-41B8-90B4-2E1AD885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1" y="2498511"/>
            <a:ext cx="8681101" cy="2342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DC9459D8-0A20-4EC4-886E-C5D853A8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837" y="5256845"/>
            <a:ext cx="935904" cy="997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758953-F6CD-494F-A59E-B1F013A26C63}"/>
              </a:ext>
            </a:extLst>
          </p:cNvPr>
          <p:cNvSpPr txBox="1"/>
          <p:nvPr/>
        </p:nvSpPr>
        <p:spPr bwMode="auto">
          <a:xfrm>
            <a:off x="2547947" y="5137461"/>
            <a:ext cx="8521105" cy="123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CRUD Operations with content items are very well documented in the Sitefinity API documentation. Always compare your code to it when working with the Sitefinity API.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0836454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513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Native API.</a:t>
            </a:r>
          </a:p>
          <a:p>
            <a:pPr marL="0" indent="0">
              <a:buNone/>
            </a:pPr>
            <a:r>
              <a:rPr lang="en-US" sz="4400" b="1" dirty="0"/>
              <a:t>Query News Item.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126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/>
              <a:t>Use the Sitefinity API to modify taxonomies and assign or unassign content items to/from given taxonomy</a:t>
            </a:r>
            <a:endParaRPr lang="en-US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E9AF2-9CA3-45D7-B35E-301C24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53" y="2525598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93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Taxonomies</a:t>
            </a:r>
            <a:r>
              <a:rPr lang="en-US" b="1" dirty="0"/>
              <a:t> API allows:</a:t>
            </a:r>
          </a:p>
          <a:p>
            <a:r>
              <a:rPr lang="en-US" dirty="0"/>
              <a:t>CRUD operations.</a:t>
            </a:r>
          </a:p>
          <a:p>
            <a:r>
              <a:rPr lang="en-US" dirty="0"/>
              <a:t>Associate content item with taxon</a:t>
            </a:r>
          </a:p>
          <a:p>
            <a:r>
              <a:rPr lang="en-US" dirty="0"/>
              <a:t>Remove association of content item with taxon.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71539B64-26A9-48F5-A1AD-4D3FA958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57" y="4952799"/>
            <a:ext cx="935904" cy="99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D279C-5C54-48F6-91F2-406A35CA3F4B}"/>
              </a:ext>
            </a:extLst>
          </p:cNvPr>
          <p:cNvSpPr txBox="1"/>
          <p:nvPr/>
        </p:nvSpPr>
        <p:spPr bwMode="auto">
          <a:xfrm>
            <a:off x="2406967" y="4952799"/>
            <a:ext cx="8332610" cy="14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Flat Taxonomies API and Hierarchical Taxonomies API have major differences. Always compare your code with the Sitefinity Taxonomies API documentation</a:t>
            </a:r>
            <a:endParaRPr lang="en-US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58F20-E3B0-4A93-B04F-C3DB62CA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2" y="3406469"/>
            <a:ext cx="10172700" cy="99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20459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98837"/>
            <a:ext cx="5809119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Taxonomies API.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66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06479" y="1902803"/>
            <a:ext cx="795906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/>
              <a:t>Exercise: Display all ‘Tags’ Taxa in your ‘Hello World’ custom widget, comma separated. </a:t>
            </a:r>
            <a:br>
              <a:rPr lang="en-US" sz="3600" b="1" i="0" dirty="0"/>
            </a:br>
            <a:br>
              <a:rPr lang="en-US" sz="3600" b="1" i="0" dirty="0"/>
            </a:br>
            <a:r>
              <a:rPr lang="en-US" sz="2600" b="1" i="0" dirty="0"/>
              <a:t>Hint: Google ‘</a:t>
            </a:r>
            <a:r>
              <a:rPr lang="en-US" b="1" dirty="0"/>
              <a:t>Taxonomies API Sitefinity Documentation</a:t>
            </a:r>
            <a:r>
              <a:rPr lang="en-US" b="1" i="0" dirty="0"/>
              <a:t>’</a:t>
            </a: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u="sng" dirty="0"/>
              <a:t>Advanced</a:t>
            </a:r>
            <a:r>
              <a:rPr lang="en-US" sz="2600" b="1" i="0" dirty="0"/>
              <a:t>: </a:t>
            </a:r>
            <a:r>
              <a:rPr lang="en-US" b="1" i="0" dirty="0"/>
              <a:t>Display all Taxa from a custom Taxonomy.</a:t>
            </a: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14725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EB802-4D87-4565-80DF-FD0DBB68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31" y="1960245"/>
            <a:ext cx="7151553" cy="4409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1C8B0-0F79-492B-9894-0BF1CF2276C1}"/>
              </a:ext>
            </a:extLst>
          </p:cNvPr>
          <p:cNvSpPr txBox="1"/>
          <p:nvPr/>
        </p:nvSpPr>
        <p:spPr bwMode="auto">
          <a:xfrm>
            <a:off x="569146" y="1251284"/>
            <a:ext cx="10769413" cy="235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Access data stored in Dynamic modules via the Sitefinity API.</a:t>
            </a:r>
          </a:p>
        </p:txBody>
      </p:sp>
    </p:spTree>
    <p:extLst>
      <p:ext uri="{BB962C8B-B14F-4D97-AF65-F5344CB8AC3E}">
        <p14:creationId xmlns:p14="http://schemas.microsoft.com/office/powerpoint/2010/main" val="35043573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sz="2800" b="1" dirty="0"/>
          </a:p>
          <a:p>
            <a:r>
              <a:rPr lang="en-US" dirty="0"/>
              <a:t>API can be used to take advantage of module’s data in custom Sitefinity widgets (</a:t>
            </a:r>
            <a:r>
              <a:rPr lang="en-US" i="1" dirty="0"/>
              <a:t>studied in Sitefinity Advanced Course</a:t>
            </a:r>
            <a:r>
              <a:rPr lang="en-US" dirty="0"/>
              <a:t>), custom code implementations, etc.</a:t>
            </a:r>
          </a:p>
          <a:p>
            <a:r>
              <a:rPr lang="en-US" dirty="0"/>
              <a:t>Very useful code samples are generated in the Sitefinity project upon creating a dynamic module.</a:t>
            </a:r>
          </a:p>
          <a:p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0B372-0720-4535-923F-63A4B74E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20" y="4167875"/>
            <a:ext cx="2974312" cy="2201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0DFEE-428E-487F-9769-6DD3C0A8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79" y="4739839"/>
            <a:ext cx="7674539" cy="918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D1387A-8FF1-4357-84FE-FAF068D06217}"/>
              </a:ext>
            </a:extLst>
          </p:cNvPr>
          <p:cNvSpPr/>
          <p:nvPr/>
        </p:nvSpPr>
        <p:spPr bwMode="auto">
          <a:xfrm>
            <a:off x="4172485" y="4739838"/>
            <a:ext cx="7503700" cy="918007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7A8D8-2DF1-4549-90BC-E1B6B7A30BF9}"/>
              </a:ext>
            </a:extLst>
          </p:cNvPr>
          <p:cNvSpPr/>
          <p:nvPr/>
        </p:nvSpPr>
        <p:spPr bwMode="auto">
          <a:xfrm>
            <a:off x="823965" y="4167875"/>
            <a:ext cx="2974312" cy="2201763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686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Events. EventHub.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event system that lets you plug and execute custom logic on various stages of various events.</a:t>
            </a:r>
          </a:p>
          <a:p>
            <a:endParaRPr lang="en-US" dirty="0"/>
          </a:p>
          <a:p>
            <a:pPr marL="456926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BDDD9-3BFD-40E0-B5A6-6B7ADD18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10" y="2379359"/>
            <a:ext cx="6247003" cy="37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12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List of EventHub events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753013" cy="3419971"/>
          </a:xfrm>
        </p:spPr>
        <p:txBody>
          <a:bodyPr/>
          <a:lstStyle/>
          <a:p>
            <a:r>
              <a:rPr lang="en-US" sz="2800" dirty="0" err="1"/>
              <a:t>IDataEvent</a:t>
            </a:r>
            <a:r>
              <a:rPr lang="en-US" sz="2800" dirty="0"/>
              <a:t> – all content;</a:t>
            </a:r>
          </a:p>
          <a:p>
            <a:r>
              <a:rPr lang="en-US" sz="2800" dirty="0"/>
              <a:t>Pages Events;</a:t>
            </a:r>
          </a:p>
          <a:p>
            <a:r>
              <a:rPr lang="en-US" sz="2800" dirty="0"/>
              <a:t>Forms events;</a:t>
            </a:r>
          </a:p>
          <a:p>
            <a:r>
              <a:rPr lang="en-US" sz="2800" dirty="0"/>
              <a:t>Dynamic modules events;</a:t>
            </a:r>
          </a:p>
          <a:p>
            <a:r>
              <a:rPr lang="en-US" sz="2800" dirty="0"/>
              <a:t>User Events;</a:t>
            </a:r>
          </a:p>
          <a:p>
            <a:r>
              <a:rPr lang="en-US" sz="2800" dirty="0"/>
              <a:t>and many more…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4FD34E33-BD32-46EE-9295-E8D4D88A2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90" y="5265061"/>
            <a:ext cx="722230" cy="768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38237-616B-4C51-9165-83F9266727F6}"/>
              </a:ext>
            </a:extLst>
          </p:cNvPr>
          <p:cNvSpPr txBox="1"/>
          <p:nvPr/>
        </p:nvSpPr>
        <p:spPr bwMode="auto">
          <a:xfrm>
            <a:off x="1585813" y="4995553"/>
            <a:ext cx="5672170" cy="130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Events are well described in the EventHub Sitefinity documentation, incl. code snippets and examples.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ED34A-EC9D-44D2-B9F3-2ED85B09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71" y="488362"/>
            <a:ext cx="3710339" cy="5815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3062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/>
          <a:p>
            <a:pPr marL="0" indent="0">
              <a:buClr>
                <a:srgbClr val="54D400"/>
              </a:buClr>
              <a:buNone/>
            </a:pPr>
            <a:r>
              <a:rPr lang="en-US" b="1" dirty="0"/>
              <a:t>Sitefinity Documentation:</a:t>
            </a:r>
            <a:br>
              <a:rPr lang="en-US" dirty="0"/>
            </a:br>
            <a:r>
              <a:rPr lang="en-US" sz="2000" dirty="0"/>
              <a:t>The cornerstone of Sitefinity technical information, from content editing to advanced development: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3"/>
              </a:rPr>
              <a:t>https://www.progress.com/documentation/sitefinity-cms/</a:t>
            </a:r>
            <a:br>
              <a:rPr lang="en-US" sz="1800" dirty="0"/>
            </a:br>
            <a:br>
              <a:rPr lang="en-US" u="sng" dirty="0"/>
            </a:br>
            <a:r>
              <a:rPr lang="en-US" b="1" dirty="0"/>
              <a:t>Progress Knowledge base:</a:t>
            </a:r>
            <a:br>
              <a:rPr lang="en-US" dirty="0"/>
            </a:br>
            <a:r>
              <a:rPr lang="en-US" sz="2000" dirty="0"/>
              <a:t>For the rarest cases, not listed in the documentation.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4"/>
              </a:rPr>
              <a:t>https://knowledgebase.progress.com/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b="1" dirty="0"/>
              <a:t>Sitefinity Support Center</a:t>
            </a:r>
            <a:br>
              <a:rPr lang="en-US" sz="1800" dirty="0"/>
            </a:br>
            <a:r>
              <a:rPr lang="en-US" sz="1800" u="sng" dirty="0">
                <a:hlinkClick r:id="rId5"/>
              </a:rPr>
              <a:t>http://www.sitefinity.com/developer-network/support-center</a:t>
            </a:r>
            <a:endParaRPr lang="en-US" sz="1800" u="sng" dirty="0"/>
          </a:p>
          <a:p>
            <a:pPr marL="0" indent="0">
              <a:buClr>
                <a:srgbClr val="54D400"/>
              </a:buClr>
              <a:buNone/>
            </a:pPr>
            <a:endParaRPr lang="bg-BG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138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EventHub subscribe and unsubscribe.</a:t>
            </a:r>
            <a:endParaRPr lang="en-US" sz="1000" dirty="0">
              <a:highlight>
                <a:srgbClr val="FFFF00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01AAD-C9F9-49FE-B829-E88EFABBD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Subscribe to Dynamic Content creation, so we can execute our custom logic when new Dynamic content item is created.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9D99E-D040-44CF-8FFD-3C0F6917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07" y="2524125"/>
            <a:ext cx="9677400" cy="904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E9BEA-7DC2-445B-94F5-79E744C76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36" y="4272993"/>
            <a:ext cx="7872312" cy="15078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7CA92-76A3-4AA5-9022-C3558DB64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74" y="3664638"/>
            <a:ext cx="2737788" cy="27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69C4C2-CE7C-4E5F-AC67-B9F2FBD95427}"/>
              </a:ext>
            </a:extLst>
          </p:cNvPr>
          <p:cNvSpPr/>
          <p:nvPr/>
        </p:nvSpPr>
        <p:spPr bwMode="auto">
          <a:xfrm>
            <a:off x="818147" y="5665663"/>
            <a:ext cx="1260910" cy="548640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7E781E-59D7-46C3-B80B-551DF2606F78}"/>
              </a:ext>
            </a:extLst>
          </p:cNvPr>
          <p:cNvSpPr/>
          <p:nvPr/>
        </p:nvSpPr>
        <p:spPr bwMode="auto">
          <a:xfrm>
            <a:off x="4369868" y="4641361"/>
            <a:ext cx="4379495" cy="1139529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C8C6BA-A45B-43EF-ADCB-80C10F410EDE}"/>
              </a:ext>
            </a:extLst>
          </p:cNvPr>
          <p:cNvGrpSpPr/>
          <p:nvPr/>
        </p:nvGrpSpPr>
        <p:grpSpPr>
          <a:xfrm>
            <a:off x="2079057" y="4360244"/>
            <a:ext cx="3368842" cy="1579739"/>
            <a:chOff x="2079057" y="4360244"/>
            <a:chExt cx="3368842" cy="1579739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8196DF54-F82F-439B-9699-13CA612455EF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2079057" y="4360244"/>
              <a:ext cx="3368842" cy="1579739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73B798-4660-440D-909A-87A96AD55B30}"/>
                </a:ext>
              </a:extLst>
            </p:cNvPr>
            <p:cNvCxnSpPr/>
            <p:nvPr/>
          </p:nvCxnSpPr>
          <p:spPr bwMode="auto">
            <a:xfrm>
              <a:off x="5447899" y="4360244"/>
              <a:ext cx="0" cy="28111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05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9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Configurations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558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DAFE0-77D2-4FA7-B24A-53B036E1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17" y="2703871"/>
            <a:ext cx="607695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38CC81-A98C-4B45-8288-7801529870D2}"/>
              </a:ext>
            </a:extLst>
          </p:cNvPr>
          <p:cNvSpPr txBox="1">
            <a:spLocks/>
          </p:cNvSpPr>
          <p:nvPr/>
        </p:nvSpPr>
        <p:spPr>
          <a:xfrm>
            <a:off x="541866" y="1352554"/>
            <a:ext cx="11060199" cy="4704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endParaRPr lang="en-US" i="0" dirty="0"/>
          </a:p>
          <a:p>
            <a:pPr>
              <a:buSzTx/>
            </a:pPr>
            <a:r>
              <a:rPr lang="en-US" sz="2800" i="0" dirty="0"/>
              <a:t>Modify settings entirely through the Sitefinity CMS backend UI</a:t>
            </a:r>
          </a:p>
        </p:txBody>
      </p:sp>
    </p:spTree>
    <p:extLst>
      <p:ext uri="{BB962C8B-B14F-4D97-AF65-F5344CB8AC3E}">
        <p14:creationId xmlns:p14="http://schemas.microsoft.com/office/powerpoint/2010/main" val="34096160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674796"/>
            <a:ext cx="11582401" cy="4697433"/>
          </a:xfrm>
        </p:spPr>
        <p:txBody>
          <a:bodyPr/>
          <a:lstStyle/>
          <a:p>
            <a:r>
              <a:rPr lang="en-US" sz="2800" i="1" dirty="0" err="1">
                <a:solidFill>
                  <a:schemeClr val="accent1"/>
                </a:solidFill>
              </a:rPr>
              <a:t>Web.config</a:t>
            </a:r>
            <a:endParaRPr lang="en-US" sz="2800" i="1" dirty="0">
              <a:solidFill>
                <a:schemeClr val="accent1"/>
              </a:solidFill>
            </a:endParaRPr>
          </a:p>
          <a:p>
            <a:pPr lvl="1"/>
            <a:r>
              <a:rPr lang="en-US" sz="2400" dirty="0"/>
              <a:t> The </a:t>
            </a:r>
            <a:r>
              <a:rPr lang="en-US" sz="2400" dirty="0" err="1"/>
              <a:t>web.config</a:t>
            </a:r>
            <a:r>
              <a:rPr lang="en-US" sz="2400" dirty="0"/>
              <a:t> file includes only standard ASP.NET configurations</a:t>
            </a:r>
            <a:r>
              <a:rPr lang="en-US" dirty="0"/>
              <a:t>.</a:t>
            </a:r>
            <a:r>
              <a:rPr lang="en-US" sz="2800" i="1" dirty="0"/>
              <a:t> </a:t>
            </a:r>
          </a:p>
          <a:p>
            <a:r>
              <a:rPr lang="en-US" sz="2800" i="1" dirty="0">
                <a:solidFill>
                  <a:schemeClr val="accent1"/>
                </a:solidFill>
              </a:rPr>
              <a:t>~/</a:t>
            </a:r>
            <a:r>
              <a:rPr lang="en-US" sz="2800" i="1" dirty="0" err="1">
                <a:solidFill>
                  <a:schemeClr val="accent1"/>
                </a:solidFill>
              </a:rPr>
              <a:t>App_Data</a:t>
            </a:r>
            <a:r>
              <a:rPr lang="en-US" sz="2800" i="1" dirty="0">
                <a:solidFill>
                  <a:schemeClr val="accent1"/>
                </a:solidFill>
              </a:rPr>
              <a:t>/Sitefinity/Configurations</a:t>
            </a:r>
          </a:p>
          <a:p>
            <a:pPr lvl="1"/>
            <a:r>
              <a:rPr lang="en-US" sz="2400" dirty="0"/>
              <a:t>Sitefinity-specific settings are put into separate configuration files in the </a:t>
            </a:r>
            <a:r>
              <a:rPr lang="en-US" sz="2400" dirty="0" err="1"/>
              <a:t>App_Data</a:t>
            </a:r>
            <a:r>
              <a:rPr lang="en-US" sz="2400" dirty="0"/>
              <a:t>/Sitefinity/Configurations folder.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Database </a:t>
            </a:r>
          </a:p>
          <a:p>
            <a:pPr lvl="1"/>
            <a:r>
              <a:rPr lang="en-US" sz="2400" dirty="0"/>
              <a:t>Sitefinity-specific settings might be stored in the database, depending on the user preferred setup. </a:t>
            </a:r>
          </a:p>
        </p:txBody>
      </p:sp>
    </p:spTree>
    <p:extLst>
      <p:ext uri="{BB962C8B-B14F-4D97-AF65-F5344CB8AC3E}">
        <p14:creationId xmlns:p14="http://schemas.microsoft.com/office/powerpoint/2010/main" val="2387838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UI. Backend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90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Configurations in Visual Studio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246533" cy="5172075"/>
          </a:xfrm>
        </p:spPr>
        <p:txBody>
          <a:bodyPr/>
          <a:lstStyle/>
          <a:p>
            <a:r>
              <a:rPr lang="en-US" sz="2800" dirty="0"/>
              <a:t>Configurations </a:t>
            </a:r>
          </a:p>
          <a:p>
            <a:pPr lvl="1"/>
            <a:r>
              <a:rPr lang="en-US" sz="2400" dirty="0" err="1"/>
              <a:t>AppData</a:t>
            </a:r>
            <a:r>
              <a:rPr lang="en-US" sz="2400" dirty="0"/>
              <a:t> &gt; Sitefinity &gt; Configurations</a:t>
            </a:r>
          </a:p>
          <a:p>
            <a:pPr lvl="1"/>
            <a:r>
              <a:rPr lang="en-US" sz="2400" dirty="0" err="1"/>
              <a:t>Data.Config</a:t>
            </a:r>
            <a:r>
              <a:rPr lang="en-US" sz="2400" dirty="0"/>
              <a:t> file – contains the DB connection string</a:t>
            </a:r>
          </a:p>
          <a:p>
            <a:pPr lvl="1"/>
            <a:endParaRPr lang="en-US" sz="2400" dirty="0"/>
          </a:p>
          <a:p>
            <a:pPr marL="456926" lvl="1" indent="0">
              <a:buNone/>
            </a:pPr>
            <a:endParaRPr lang="bg-B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BEA7F-EAF2-4ACA-8A4A-0CBDD101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1230074"/>
            <a:ext cx="3579281" cy="4502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D82DDD-D0EB-4783-8DC4-C51C35B45971}"/>
              </a:ext>
            </a:extLst>
          </p:cNvPr>
          <p:cNvSpPr/>
          <p:nvPr/>
        </p:nvSpPr>
        <p:spPr bwMode="auto">
          <a:xfrm>
            <a:off x="9211377" y="3262964"/>
            <a:ext cx="2704699" cy="2469742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13" name="Картина 3">
            <a:extLst>
              <a:ext uri="{FF2B5EF4-FFF2-40B4-BE49-F238E27FC236}">
                <a16:creationId xmlns:a16="http://schemas.microsoft.com/office/drawing/2014/main" id="{B3AD9933-CF03-4E90-866D-F5B41AA86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4944664"/>
            <a:ext cx="935904" cy="997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469019-102F-4FE3-9CA8-844F3AED944B}"/>
              </a:ext>
            </a:extLst>
          </p:cNvPr>
          <p:cNvSpPr txBox="1"/>
          <p:nvPr/>
        </p:nvSpPr>
        <p:spPr bwMode="auto">
          <a:xfrm>
            <a:off x="1883804" y="4964720"/>
            <a:ext cx="5640371" cy="863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Configuration files should be included and kept in Source Control</a:t>
            </a:r>
            <a:endParaRPr lang="en-US" i="0" dirty="0"/>
          </a:p>
        </p:txBody>
      </p:sp>
      <p:pic>
        <p:nvPicPr>
          <p:cNvPr id="15" name="Картина 3">
            <a:extLst>
              <a:ext uri="{FF2B5EF4-FFF2-40B4-BE49-F238E27FC236}">
                <a16:creationId xmlns:a16="http://schemas.microsoft.com/office/drawing/2014/main" id="{27824B5B-F719-484E-878D-49ABBC77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3481390"/>
            <a:ext cx="935904" cy="997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0694F-1FB5-474E-AFF1-C2597366481A}"/>
              </a:ext>
            </a:extLst>
          </p:cNvPr>
          <p:cNvSpPr txBox="1"/>
          <p:nvPr/>
        </p:nvSpPr>
        <p:spPr bwMode="auto">
          <a:xfrm>
            <a:off x="1883804" y="3395370"/>
            <a:ext cx="6452991" cy="116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Before making local database changes, always check the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DataConfig.config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to make sure you are on the correct Database!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61453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in Visual Studio.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63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</a:rPr>
              <a:t>Bonus</a:t>
            </a:r>
            <a:r>
              <a:rPr lang="en-US" dirty="0"/>
              <a:t>: How to perform System Restart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578543"/>
            <a:ext cx="10727712" cy="4793686"/>
          </a:xfrm>
        </p:spPr>
        <p:txBody>
          <a:bodyPr/>
          <a:lstStyle/>
          <a:p>
            <a:r>
              <a:rPr lang="en-US" sz="2800" dirty="0"/>
              <a:t>Full Restart</a:t>
            </a:r>
          </a:p>
          <a:p>
            <a:pPr lvl="1"/>
            <a:r>
              <a:rPr lang="en-US" dirty="0"/>
              <a:t>Activate/Deactivate Multisite module</a:t>
            </a:r>
          </a:p>
          <a:p>
            <a:pPr lvl="1"/>
            <a:r>
              <a:rPr lang="en-US" dirty="0"/>
              <a:t>Settings » User Authentication » Save changes</a:t>
            </a:r>
          </a:p>
          <a:p>
            <a:pPr lvl="1"/>
            <a:endParaRPr lang="en-US" dirty="0"/>
          </a:p>
          <a:p>
            <a:r>
              <a:rPr lang="en-US" sz="2800" dirty="0"/>
              <a:t>Soft Restart</a:t>
            </a:r>
          </a:p>
          <a:p>
            <a:pPr lvl="1"/>
            <a:r>
              <a:rPr lang="en-US" dirty="0"/>
              <a:t>Activate, deactivate, install, or uninstall a module (different than the Multisite module.)</a:t>
            </a:r>
          </a:p>
          <a:p>
            <a:pPr lvl="1"/>
            <a:r>
              <a:rPr lang="en-US" dirty="0"/>
              <a:t>Administration » Version &amp; Licensing and update the license or activate a new one.</a:t>
            </a:r>
          </a:p>
          <a:p>
            <a:pPr lvl="1"/>
            <a:r>
              <a:rPr lang="en-US" dirty="0"/>
              <a:t>Administration » Settings » Languages and add or remove a language.</a:t>
            </a:r>
          </a:p>
          <a:p>
            <a:pPr lvl="1"/>
            <a:r>
              <a:rPr lang="en-US" dirty="0"/>
              <a:t>Administration » Settings » Responsive design and add, activate, deactivate, or update settings.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82448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10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Administration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94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Sitefinity CMS users are users who can conduct content management and/or administrative tasks within a given website project. </a:t>
            </a:r>
          </a:p>
          <a:p>
            <a:endParaRPr lang="en-US" sz="2800" dirty="0"/>
          </a:p>
          <a:p>
            <a:r>
              <a:rPr lang="en-US" sz="2800" dirty="0"/>
              <a:t>Only a user who is granted the </a:t>
            </a:r>
            <a:r>
              <a:rPr lang="en-US" sz="2800" b="1" i="1" dirty="0"/>
              <a:t>Manage Users</a:t>
            </a:r>
            <a:r>
              <a:rPr lang="en-US" sz="2800" dirty="0"/>
              <a:t> permission can manage users.</a:t>
            </a:r>
          </a:p>
          <a:p>
            <a:endParaRPr lang="en-US" sz="2800" i="1" dirty="0"/>
          </a:p>
          <a:p>
            <a:r>
              <a:rPr lang="en-US" sz="2800" dirty="0"/>
              <a:t>CRUD operations with users – similar to any other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55C73-B59B-416F-8467-2FC75344C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"/>
          <a:stretch/>
        </p:blipFill>
        <p:spPr>
          <a:xfrm>
            <a:off x="8900160" y="623721"/>
            <a:ext cx="2730850" cy="5745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87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Sitefinity Vocabulary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Front-end</a:t>
            </a:r>
            <a:br>
              <a:rPr lang="en-US" dirty="0"/>
            </a:br>
            <a:r>
              <a:rPr lang="en-US" dirty="0"/>
              <a:t>Refers to the live published site that the end user will see. Everyone can see the front-end.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Back-end</a:t>
            </a:r>
            <a:br>
              <a:rPr lang="en-US" dirty="0"/>
            </a:br>
            <a:r>
              <a:rPr lang="en-US" dirty="0"/>
              <a:t>Refers to the administration portion that is used to create sites in Sitefinity. The back-end is hidden from unauthenticated users.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0883402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A role is a group of users associated with a set of user privileges.</a:t>
            </a:r>
          </a:p>
          <a:p>
            <a:r>
              <a:rPr lang="en-US" sz="2800" dirty="0"/>
              <a:t>Sitefinity has built-in roles created by default, which have certain permissions assigned to them. (Administrators, Editors, etc.)</a:t>
            </a:r>
            <a:endParaRPr lang="en-US" sz="2800" i="1" dirty="0"/>
          </a:p>
          <a:p>
            <a:r>
              <a:rPr lang="en-US" sz="2800" dirty="0"/>
              <a:t>Custom Roles with different permissions can be created</a:t>
            </a: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8229364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540000"/>
            <a:ext cx="5809119" cy="2141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Users &amp; Roles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7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Permissions are special rules associated with items.</a:t>
            </a:r>
          </a:p>
          <a:p>
            <a:r>
              <a:rPr lang="en-US" dirty="0"/>
              <a:t>They determine whether a user can execute an action with an item.</a:t>
            </a:r>
          </a:p>
          <a:p>
            <a:r>
              <a:rPr lang="en-US" dirty="0"/>
              <a:t>Each action can be granted (allowed) or denied to a specific user or role. </a:t>
            </a:r>
            <a:endParaRPr lang="en-US" sz="2800" dirty="0"/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4986598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Individual (granular)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Sitefinity allows to change the permissions for a </a:t>
            </a:r>
            <a:r>
              <a:rPr lang="en-US" dirty="0" err="1"/>
              <a:t>simgle</a:t>
            </a:r>
            <a:r>
              <a:rPr lang="en-US" dirty="0"/>
              <a:t> item or page</a:t>
            </a:r>
          </a:p>
          <a:p>
            <a:pPr lvl="1"/>
            <a:r>
              <a:rPr lang="en-US" dirty="0"/>
              <a:t>For example, open the </a:t>
            </a:r>
            <a:r>
              <a:rPr lang="en-US" i="1" dirty="0"/>
              <a:t>News</a:t>
            </a:r>
            <a:r>
              <a:rPr lang="en-US" dirty="0"/>
              <a:t> page</a:t>
            </a:r>
          </a:p>
          <a:p>
            <a:pPr lvl="1"/>
            <a:r>
              <a:rPr lang="en-US" dirty="0"/>
              <a:t>Click the </a:t>
            </a:r>
            <a:r>
              <a:rPr lang="en-US" i="1" dirty="0"/>
              <a:t>Actions </a:t>
            </a:r>
            <a:r>
              <a:rPr lang="en-US" dirty="0"/>
              <a:t>link of the article, whose permission you want to change</a:t>
            </a:r>
          </a:p>
          <a:p>
            <a:pPr lvl="1"/>
            <a:r>
              <a:rPr lang="en-US" dirty="0"/>
              <a:t>Click </a:t>
            </a:r>
            <a:r>
              <a:rPr lang="en-US" i="1" dirty="0"/>
              <a:t>Set</a:t>
            </a:r>
            <a:r>
              <a:rPr lang="en-US" dirty="0"/>
              <a:t> </a:t>
            </a:r>
            <a:r>
              <a:rPr lang="en-US" i="1" dirty="0"/>
              <a:t>Permissions</a:t>
            </a:r>
            <a:r>
              <a:rPr lang="en-US" dirty="0"/>
              <a:t> &gt; Break Inheritance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294169" y="4938453"/>
            <a:ext cx="8956042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51458-5444-4833-8716-9B41F17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2" y="3495040"/>
            <a:ext cx="674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24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Permissions walkthrough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3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83" y="3260886"/>
            <a:ext cx="6555592" cy="1200329"/>
          </a:xfrm>
        </p:spPr>
        <p:txBody>
          <a:bodyPr>
            <a:normAutofit/>
          </a:bodyPr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373166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73200" y="2683932"/>
            <a:ext cx="8839200" cy="149013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26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73841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3600" b="1" dirty="0"/>
              <a:t>Sitefinity Project Manager. </a:t>
            </a:r>
          </a:p>
          <a:p>
            <a:pPr marL="0" indent="0">
              <a:buNone/>
            </a:pPr>
            <a:r>
              <a:rPr lang="en-US" sz="3600" b="1" dirty="0"/>
              <a:t>Project walkthrough in Visual Studio.</a:t>
            </a:r>
          </a:p>
          <a:p>
            <a:endParaRPr lang="en-US" b="1" dirty="0"/>
          </a:p>
          <a:p>
            <a:r>
              <a:rPr lang="en-US" b="1" dirty="0"/>
              <a:t>remove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03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empty Sitefinity project.</a:t>
            </a:r>
          </a:p>
        </p:txBody>
      </p:sp>
    </p:spTree>
    <p:extLst>
      <p:ext uri="{BB962C8B-B14F-4D97-AF65-F5344CB8AC3E}">
        <p14:creationId xmlns:p14="http://schemas.microsoft.com/office/powerpoint/2010/main" val="18096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Sitefinity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PREREQUISITES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To setup and run the Renderer application: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must have installed ASP.NET Core SDK 6.0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Sitefinity CMS version 14.1.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Your Sitefinity license must include both your Renderer application domain (the frontend) and your Sitefinity CMS domain (the backend).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200154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Configure Sitefinity CMS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After creating and configuring your ASP.NET Core application, you have to configure your Sitefinity CMS. Perform the following:</a:t>
            </a:r>
          </a:p>
          <a:p>
            <a:pPr lvl="1">
              <a:buSzTx/>
            </a:pPr>
            <a:r>
              <a:rPr lang="en-US" i="0" dirty="0"/>
              <a:t>In Sitefinity CMS backend, navigate to Administration » Web services.</a:t>
            </a:r>
          </a:p>
          <a:p>
            <a:pPr lvl="1">
              <a:buSzTx/>
            </a:pPr>
            <a:r>
              <a:rPr lang="en-US" i="0" dirty="0"/>
              <a:t>Open the Default web service.</a:t>
            </a:r>
          </a:p>
          <a:p>
            <a:pPr lvl="1">
              <a:buSzTx/>
            </a:pPr>
            <a:r>
              <a:rPr lang="en-US" i="0" dirty="0"/>
              <a:t>Under Who can access the content by this service, select Everyone.</a:t>
            </a:r>
          </a:p>
          <a:p>
            <a:pPr lvl="1">
              <a:buSzTx/>
            </a:pPr>
            <a:r>
              <a:rPr lang="en-US" i="0" dirty="0"/>
              <a:t>Save your changes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84380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884465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Create the ASP.NET Core web application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You install the Renderer in a separate ASP.NET Core application. If you do not have one, create it in the following way: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Visual Studio, navigate to File » New » Project.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Click ASP.NET Core Web Application » Next.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Project name, enter Renderer and click Create.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Make sure ASP.NET Core 6.0 is selected and click Create.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840926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Install the NuGet Packages 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In your Renderer application, you must install the provided NuGet packages:</a:t>
            </a:r>
          </a:p>
          <a:p>
            <a:pPr lvl="1">
              <a:buSzTx/>
            </a:pPr>
            <a:r>
              <a:rPr lang="en-US" i="0" dirty="0" err="1"/>
              <a:t>Progress.Sitefinity.AspNetCore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Progress.Sitefinity.AspNetCore.Widgets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Progress.Sitefinity.Renderer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Progress.Sitefinity.RestSdk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Progress.Sitefinity.AspNetCore.FormWidgets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105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515846"/>
            <a:ext cx="5520724" cy="3393612"/>
          </a:xfrm>
        </p:spPr>
        <p:txBody>
          <a:bodyPr/>
          <a:lstStyle/>
          <a:p>
            <a:r>
              <a:rPr lang="en-US" sz="1600" dirty="0"/>
              <a:t>In the Solution Explorer on the right, select </a:t>
            </a:r>
            <a:r>
              <a:rPr lang="en-US" sz="1600" dirty="0" err="1"/>
              <a:t>appSettings.json</a:t>
            </a:r>
            <a:r>
              <a:rPr lang="en-US" sz="1600" dirty="0"/>
              <a:t>.</a:t>
            </a:r>
          </a:p>
          <a:p>
            <a:pPr lvl="1"/>
            <a:r>
              <a:rPr lang="en-US" sz="1400" dirty="0"/>
              <a:t>Add below configurations. </a:t>
            </a:r>
          </a:p>
          <a:p>
            <a:pPr marL="720000" lvl="2" indent="0">
              <a:buNone/>
            </a:pPr>
            <a:r>
              <a:rPr lang="en-US" sz="1100" dirty="0"/>
              <a:t>	"Sitefinity": {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Url</a:t>
            </a:r>
            <a:r>
              <a:rPr lang="en-US" sz="1100" dirty="0"/>
              <a:t>": “&lt;Sitefinity Site </a:t>
            </a:r>
            <a:r>
              <a:rPr lang="en-US" sz="1100" dirty="0" err="1"/>
              <a:t>Url</a:t>
            </a:r>
            <a:r>
              <a:rPr lang="en-US" sz="1100" dirty="0"/>
              <a:t>&gt;",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WebServicePath</a:t>
            </a:r>
            <a:r>
              <a:rPr lang="en-US" sz="1100" dirty="0"/>
              <a:t>": "</a:t>
            </a:r>
            <a:r>
              <a:rPr lang="en-US" sz="1100" dirty="0" err="1"/>
              <a:t>api</a:t>
            </a:r>
            <a:r>
              <a:rPr lang="en-US" sz="1100" dirty="0"/>
              <a:t>/default"</a:t>
            </a:r>
          </a:p>
          <a:p>
            <a:pPr marL="720000" lvl="2" indent="0">
              <a:buNone/>
            </a:pPr>
            <a:r>
              <a:rPr lang="en-US" sz="1100" dirty="0"/>
              <a:t>  }</a:t>
            </a:r>
          </a:p>
          <a:p>
            <a:pPr lvl="1"/>
            <a:r>
              <a:rPr lang="en-IN" sz="1400" dirty="0" err="1"/>
              <a:t>Replce</a:t>
            </a:r>
            <a:r>
              <a:rPr lang="en-IN" sz="1400" dirty="0"/>
              <a:t> &lt;Sitefinity Site </a:t>
            </a:r>
            <a:r>
              <a:rPr lang="en-IN" sz="1400" dirty="0" err="1"/>
              <a:t>Url</a:t>
            </a:r>
            <a:r>
              <a:rPr lang="en-IN" sz="1400" dirty="0"/>
              <a:t>&gt; to actual site </a:t>
            </a:r>
            <a:r>
              <a:rPr lang="en-IN" sz="1400" dirty="0" err="1"/>
              <a:t>Url</a:t>
            </a:r>
            <a:r>
              <a:rPr lang="en-IN" sz="1400" dirty="0"/>
              <a:t>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494076"/>
            <a:ext cx="5520724" cy="3752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1600" dirty="0"/>
              <a:t>Select the </a:t>
            </a:r>
            <a:r>
              <a:rPr lang="en-IN" sz="1600" dirty="0" err="1"/>
              <a:t>program.cs</a:t>
            </a:r>
            <a:r>
              <a:rPr lang="en-IN" sz="1600" dirty="0"/>
              <a:t> file</a:t>
            </a:r>
          </a:p>
          <a:p>
            <a:pPr lvl="1"/>
            <a:r>
              <a:rPr lang="en-IN" sz="1400" dirty="0"/>
              <a:t>Add these code lines to the files </a:t>
            </a:r>
          </a:p>
          <a:p>
            <a:pPr lvl="1"/>
            <a:r>
              <a:rPr lang="en-IN" sz="1100" dirty="0" err="1"/>
              <a:t>Namspaces</a:t>
            </a:r>
            <a:r>
              <a:rPr lang="en-IN" sz="1100" dirty="0"/>
              <a:t> 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</a:t>
            </a:r>
            <a:r>
              <a:rPr lang="en-IN" sz="1100" dirty="0"/>
              <a:t>;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Progress.Sitefinity.AspNetCore.FormWidgets</a:t>
            </a:r>
            <a:r>
              <a:rPr lang="en-IN" sz="1100" dirty="0"/>
              <a:t>;</a:t>
            </a:r>
          </a:p>
          <a:p>
            <a:pPr lvl="1"/>
            <a:r>
              <a:rPr lang="en-IN" sz="1100" dirty="0"/>
              <a:t>Service to the container</a:t>
            </a:r>
          </a:p>
          <a:p>
            <a:pPr lvl="2"/>
            <a:r>
              <a:rPr lang="en-IN" sz="1100" dirty="0" err="1"/>
              <a:t>builder.Services.AddSitefinity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app.UseEndpoints</a:t>
            </a:r>
            <a:r>
              <a:rPr lang="en-IN" sz="1100" dirty="0"/>
              <a:t>(endpoints =&gt;</a:t>
            </a:r>
          </a:p>
          <a:p>
            <a:pPr lvl="2"/>
            <a:r>
              <a:rPr lang="en-IN" sz="1100" dirty="0"/>
              <a:t>{</a:t>
            </a:r>
          </a:p>
          <a:p>
            <a:pPr lvl="2"/>
            <a:r>
              <a:rPr lang="en-IN" sz="1100" dirty="0"/>
              <a:t>    </a:t>
            </a:r>
            <a:r>
              <a:rPr lang="en-IN" sz="1100" dirty="0" err="1"/>
              <a:t>endpoints.MapSitefinityEndpoints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/>
              <a:t>});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76993C-66B6-0F27-1A7D-A7640C7B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4" y="327326"/>
            <a:ext cx="10948387" cy="391131"/>
          </a:xfrm>
        </p:spPr>
        <p:txBody>
          <a:bodyPr/>
          <a:lstStyle/>
          <a:p>
            <a:r>
              <a:rPr lang="en-US" sz="2400" dirty="0"/>
              <a:t>Create the ASP.NET Core web 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0DE377-53F4-BF24-1009-FD770D58B7BB}"/>
              </a:ext>
            </a:extLst>
          </p:cNvPr>
          <p:cNvSpPr txBox="1">
            <a:spLocks/>
          </p:cNvSpPr>
          <p:nvPr/>
        </p:nvSpPr>
        <p:spPr>
          <a:xfrm>
            <a:off x="636094" y="785506"/>
            <a:ext cx="10948387" cy="39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6900" indent="0">
              <a:buNone/>
            </a:pPr>
            <a:r>
              <a:rPr lang="en-US" sz="2000" b="0" i="0" dirty="0">
                <a:ea typeface="+mn-ea"/>
              </a:rPr>
              <a:t>After you have created the project and installed the NuGet packages, you must configure it to connect it to Sitefinity CMS. In Visual Studio, perform the following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9DF4F-B07B-B6D0-D4A8-9CD0EE423C3A}"/>
              </a:ext>
            </a:extLst>
          </p:cNvPr>
          <p:cNvSpPr txBox="1"/>
          <p:nvPr/>
        </p:nvSpPr>
        <p:spPr bwMode="auto">
          <a:xfrm>
            <a:off x="693738" y="5330345"/>
            <a:ext cx="109483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900" algn="l">
              <a:lnSpc>
                <a:spcPct val="90000"/>
              </a:lnSpc>
              <a:spcBef>
                <a:spcPct val="0"/>
              </a:spcBef>
            </a:pPr>
            <a:r>
              <a:rPr lang="en-IN" sz="2000" i="0" dirty="0">
                <a:latin typeface="Arial" pitchFamily="34" charset="0"/>
                <a:cs typeface="Arial" pitchFamily="34" charset="0"/>
              </a:rPr>
              <a:t>To run the application locally you must run the Sitefinity Site First then Run Renderer application </a:t>
            </a:r>
          </a:p>
        </p:txBody>
      </p:sp>
    </p:spTree>
    <p:extLst>
      <p:ext uri="{BB962C8B-B14F-4D97-AF65-F5344CB8AC3E}">
        <p14:creationId xmlns:p14="http://schemas.microsoft.com/office/powerpoint/2010/main" val="424879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first core renderer.</a:t>
            </a:r>
          </a:p>
        </p:txBody>
      </p:sp>
    </p:spTree>
    <p:extLst>
      <p:ext uri="{BB962C8B-B14F-4D97-AF65-F5344CB8AC3E}">
        <p14:creationId xmlns:p14="http://schemas.microsoft.com/office/powerpoint/2010/main" val="9506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0" dirty="0"/>
              <a:t>About This Course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Trainer: </a:t>
            </a:r>
            <a:br>
              <a:rPr lang="en-US" b="0" dirty="0"/>
            </a:br>
            <a:r>
              <a:rPr lang="en-US" dirty="0"/>
              <a:t>Sahil Pandita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Senior Sitefinity Consultant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2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Architecture and Patterns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195E01B-B8F7-4827-98B6-921D39EAD3E3}"/>
              </a:ext>
            </a:extLst>
          </p:cNvPr>
          <p:cNvSpPr txBox="1"/>
          <p:nvPr/>
        </p:nvSpPr>
        <p:spPr>
          <a:xfrm>
            <a:off x="2388724" y="4949960"/>
            <a:ext cx="8211543" cy="52322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 descr="SF_ServicesAndAPIs_v3 (002)">
            <a:extLst>
              <a:ext uri="{FF2B5EF4-FFF2-40B4-BE49-F238E27FC236}">
                <a16:creationId xmlns:a16="http://schemas.microsoft.com/office/drawing/2014/main" id="{BB8F60CC-0B2C-41A0-9178-4B05797E40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9" y="1181361"/>
            <a:ext cx="11136165" cy="518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0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News module example – Architecture utilization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i="1" dirty="0"/>
              <a:t>Presentation Layer:</a:t>
            </a:r>
          </a:p>
          <a:p>
            <a:pPr lvl="1"/>
            <a:r>
              <a:rPr lang="en-US" sz="2400" i="1" dirty="0"/>
              <a:t>Dedicated News widgets with their templates</a:t>
            </a:r>
          </a:p>
          <a:p>
            <a:r>
              <a:rPr lang="en-US" sz="2800" i="1" dirty="0"/>
              <a:t>Service Layer:</a:t>
            </a:r>
          </a:p>
          <a:p>
            <a:pPr lvl="1"/>
            <a:r>
              <a:rPr lang="en-US" sz="2400" i="1" dirty="0"/>
              <a:t>A dedicated REST web service</a:t>
            </a:r>
          </a:p>
          <a:p>
            <a:r>
              <a:rPr lang="en-US" sz="2800" i="1" dirty="0"/>
              <a:t>Business logic layer</a:t>
            </a:r>
          </a:p>
          <a:p>
            <a:pPr lvl="1"/>
            <a:r>
              <a:rPr lang="en-US" sz="2400" i="1" dirty="0" err="1"/>
              <a:t>NewsManager</a:t>
            </a:r>
            <a:r>
              <a:rPr lang="en-US" sz="2400" i="1" dirty="0"/>
              <a:t> delivers the API of News methods</a:t>
            </a:r>
          </a:p>
          <a:p>
            <a:r>
              <a:rPr lang="en-US" sz="2800" i="1" dirty="0"/>
              <a:t>Data Layer</a:t>
            </a:r>
          </a:p>
          <a:p>
            <a:pPr lvl="1"/>
            <a:r>
              <a:rPr lang="en-US" sz="2400" i="1" dirty="0"/>
              <a:t>An abstract </a:t>
            </a:r>
            <a:r>
              <a:rPr lang="en-US" sz="2400" i="1" dirty="0" err="1"/>
              <a:t>NewsDataProvider</a:t>
            </a:r>
            <a:r>
              <a:rPr lang="en-US" sz="2400" i="1" dirty="0"/>
              <a:t> → A concrete </a:t>
            </a:r>
            <a:r>
              <a:rPr lang="en-US" sz="2400" i="1" dirty="0" err="1"/>
              <a:t>OpenAccessNewsDataProvider</a:t>
            </a:r>
            <a:endParaRPr lang="en-US" sz="2400" i="1" dirty="0"/>
          </a:p>
          <a:p>
            <a:pPr marL="456926" lvl="1" indent="0">
              <a:buNone/>
            </a:pPr>
            <a:r>
              <a:rPr lang="en-US" sz="2400" i="1" dirty="0"/>
              <a:t>→ Data Access → DB</a:t>
            </a:r>
          </a:p>
        </p:txBody>
      </p:sp>
    </p:spTree>
    <p:extLst>
      <p:ext uri="{BB962C8B-B14F-4D97-AF65-F5344CB8AC3E}">
        <p14:creationId xmlns:p14="http://schemas.microsoft.com/office/powerpoint/2010/main" val="1798899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AC8E-13BC-FE64-481E-F036ED03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Three-tier architecture</a:t>
            </a:r>
          </a:p>
        </p:txBody>
      </p:sp>
      <p:pic>
        <p:nvPicPr>
          <p:cNvPr id="4" name="Picture 2" descr="DotNetArch">
            <a:extLst>
              <a:ext uri="{FF2B5EF4-FFF2-40B4-BE49-F238E27FC236}">
                <a16:creationId xmlns:a16="http://schemas.microsoft.com/office/drawing/2014/main" id="{F6DD1AAE-89CB-859D-D6FA-5F9278E7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7" y="1151117"/>
            <a:ext cx="7712101" cy="521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41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5A8C-3297-1F78-168D-0B4DBE3E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6677-E4FC-C492-B54E-6EF80816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Tier 1 hosts the database</a:t>
            </a:r>
          </a:p>
          <a:p>
            <a:r>
              <a:rPr lang="en-US" dirty="0"/>
              <a:t>Tier 2 hosts Sitefinity CMS backend administration</a:t>
            </a:r>
          </a:p>
          <a:p>
            <a:r>
              <a:rPr lang="en-US" dirty="0"/>
              <a:t>Tier 3 hosts Sitefinity ASP.NET Core Renderer that renders the frontend</a:t>
            </a:r>
          </a:p>
          <a:p>
            <a:r>
              <a:rPr lang="en-US" dirty="0"/>
              <a:t>The .NET Core Renderer and Sitefinity CMS communicate via Sitefinity Page layout service, using REST API calls.</a:t>
            </a:r>
          </a:p>
          <a:p>
            <a:r>
              <a:rPr lang="en-US" dirty="0"/>
              <a:t>The Renderer handles all .NET Core pages, but also serves as a proxy and forwards all other requests to Sitefinity CMS. </a:t>
            </a:r>
          </a:p>
          <a:p>
            <a:r>
              <a:rPr lang="en-US" dirty="0"/>
              <a:t>You host the Renderer on your public domain and this becomes the single point of access for all users.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95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sz="3600" i="1" dirty="0"/>
              <a:t>Provider Model</a:t>
            </a:r>
          </a:p>
        </p:txBody>
      </p:sp>
      <p:pic>
        <p:nvPicPr>
          <p:cNvPr id="3076" name="Picture 4" descr="Provider model overview">
            <a:extLst>
              <a:ext uri="{FF2B5EF4-FFF2-40B4-BE49-F238E27FC236}">
                <a16:creationId xmlns:a16="http://schemas.microsoft.com/office/drawing/2014/main" id="{577CAF26-3F55-47DF-90F9-C8023E51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7" y="1670224"/>
            <a:ext cx="6996948" cy="456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D879B-2F79-4611-84CD-239139EA2860}"/>
              </a:ext>
            </a:extLst>
          </p:cNvPr>
          <p:cNvSpPr txBox="1"/>
          <p:nvPr/>
        </p:nvSpPr>
        <p:spPr bwMode="auto">
          <a:xfrm>
            <a:off x="8119589" y="3104147"/>
            <a:ext cx="4002896" cy="64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Note: Sitefinity provider model is explained in detail in Sitefinity documentation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B5E11B-15FC-42F6-9711-BA294AC7FD5A}"/>
              </a:ext>
            </a:extLst>
          </p:cNvPr>
          <p:cNvSpPr/>
          <p:nvPr/>
        </p:nvSpPr>
        <p:spPr bwMode="auto">
          <a:xfrm>
            <a:off x="7965350" y="2987188"/>
            <a:ext cx="4006517" cy="1387966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EF0DD-F1C9-4659-BC16-C470569B0815}"/>
              </a:ext>
            </a:extLst>
          </p:cNvPr>
          <p:cNvSpPr/>
          <p:nvPr/>
        </p:nvSpPr>
        <p:spPr bwMode="auto">
          <a:xfrm>
            <a:off x="667167" y="1670224"/>
            <a:ext cx="6996948" cy="4581144"/>
          </a:xfrm>
          <a:prstGeom prst="rect">
            <a:avLst/>
          </a:prstGeom>
          <a:noFill/>
          <a:ln w="1270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64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Multiple Providers </a:t>
            </a:r>
          </a:p>
        </p:txBody>
      </p:sp>
      <p:pic>
        <p:nvPicPr>
          <p:cNvPr id="4098" name="Picture 2" descr="Provider model database">
            <a:extLst>
              <a:ext uri="{FF2B5EF4-FFF2-40B4-BE49-F238E27FC236}">
                <a16:creationId xmlns:a16="http://schemas.microsoft.com/office/drawing/2014/main" id="{59227F8D-2F4E-4A51-90DA-56E41CE6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60" y="1905034"/>
            <a:ext cx="8872694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2FE119-F19C-44ED-8AD7-490F207C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8" y="1270493"/>
            <a:ext cx="11582401" cy="5172075"/>
          </a:xfrm>
        </p:spPr>
        <p:txBody>
          <a:bodyPr/>
          <a:lstStyle/>
          <a:p>
            <a:r>
              <a:rPr lang="en-US" sz="2800" i="1" dirty="0"/>
              <a:t>Sitefinity CMS supports multiple providers :</a:t>
            </a:r>
          </a:p>
        </p:txBody>
      </p:sp>
    </p:spTree>
    <p:extLst>
      <p:ext uri="{BB962C8B-B14F-4D97-AF65-F5344CB8AC3E}">
        <p14:creationId xmlns:p14="http://schemas.microsoft.com/office/powerpoint/2010/main" val="146488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3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Managing Pages and Widgets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Pages</a:t>
            </a:r>
            <a:br>
              <a:rPr lang="en-US" dirty="0">
                <a:solidFill>
                  <a:srgbClr val="373A3E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Pages</a:t>
            </a:r>
          </a:p>
          <a:p>
            <a:pPr lvl="1"/>
            <a:r>
              <a:rPr lang="en-US" dirty="0"/>
              <a:t>Containers of data</a:t>
            </a:r>
          </a:p>
          <a:p>
            <a:pPr lvl="1"/>
            <a:r>
              <a:rPr lang="en-US" dirty="0"/>
              <a:t>Stored in database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Frontend pages </a:t>
            </a:r>
            <a:r>
              <a:rPr lang="en-US" dirty="0"/>
              <a:t>vs </a:t>
            </a:r>
            <a:r>
              <a:rPr lang="en-US" dirty="0">
                <a:solidFill>
                  <a:schemeClr val="accent1"/>
                </a:solidFill>
              </a:rPr>
              <a:t>Backend Pages.</a:t>
            </a:r>
          </a:p>
          <a:p>
            <a:r>
              <a:rPr lang="en-US" dirty="0"/>
              <a:t>All kind of content displayed in </a:t>
            </a:r>
            <a:r>
              <a:rPr lang="en-US" dirty="0">
                <a:solidFill>
                  <a:schemeClr val="accent1"/>
                </a:solidFill>
              </a:rPr>
              <a:t>Pages</a:t>
            </a:r>
            <a:r>
              <a:rPr lang="en-US" dirty="0"/>
              <a:t> is a responsibility of </a:t>
            </a:r>
            <a:r>
              <a:rPr lang="en-US" dirty="0">
                <a:solidFill>
                  <a:schemeClr val="accent1"/>
                </a:solidFill>
              </a:rPr>
              <a:t>Widgets</a:t>
            </a:r>
          </a:p>
          <a:p>
            <a:pPr lvl="1"/>
            <a:r>
              <a:rPr lang="en-US" dirty="0"/>
              <a:t>Data that is placed in the containers.</a:t>
            </a:r>
          </a:p>
          <a:p>
            <a:pPr lvl="1"/>
            <a:r>
              <a:rPr lang="en-US" dirty="0"/>
              <a:t>Stored in database</a:t>
            </a:r>
          </a:p>
          <a:p>
            <a:r>
              <a:rPr lang="en-US" dirty="0"/>
              <a:t>Sitefinity 14.1 has 2 ways to create the pages</a:t>
            </a:r>
          </a:p>
          <a:p>
            <a:pPr lvl="1"/>
            <a:r>
              <a:rPr lang="en-US" dirty="0"/>
              <a:t>Pages with Legacy Page Templates </a:t>
            </a:r>
          </a:p>
          <a:p>
            <a:pPr lvl="1"/>
            <a:r>
              <a:rPr lang="en-US" dirty="0"/>
              <a:t>Pages with Core Page Templates </a:t>
            </a:r>
          </a:p>
          <a:p>
            <a:r>
              <a:rPr lang="en-US" dirty="0"/>
              <a:t>Core page templates comes with </a:t>
            </a:r>
            <a:r>
              <a:rPr lang="en-US" dirty="0" err="1"/>
              <a:t>Asp.Net</a:t>
            </a:r>
            <a:r>
              <a:rPr lang="en-US" dirty="0"/>
              <a:t> Core Benefits</a:t>
            </a:r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</a:t>
            </a:r>
            <a:r>
              <a:rPr lang="en-US" b="1" dirty="0"/>
              <a:t>	</a:t>
            </a:r>
          </a:p>
          <a:p>
            <a:pPr marL="456926" lvl="1" indent="0" algn="ctr">
              <a:buNone/>
            </a:pPr>
            <a:r>
              <a:rPr lang="en-US" b="1" i="1" dirty="0"/>
              <a:t>You will learn more about Widgets later.</a:t>
            </a:r>
          </a:p>
        </p:txBody>
      </p:sp>
    </p:spTree>
    <p:extLst>
      <p:ext uri="{BB962C8B-B14F-4D97-AF65-F5344CB8AC3E}">
        <p14:creationId xmlns:p14="http://schemas.microsoft.com/office/powerpoint/2010/main" val="146358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682212" cy="213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Sitefinity. User Interface. Pages. Tour 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54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Students will learn the fundamentals of Sitefinity and acquire the knowledge needed to develop against the platform. It covers a broad range of topics, starting with how to setup the development environment, through how to develop against the presentation layer, and ending with how to work with configurations and administer a website.</a:t>
            </a:r>
          </a:p>
        </p:txBody>
      </p:sp>
    </p:spTree>
    <p:extLst>
      <p:ext uri="{BB962C8B-B14F-4D97-AF65-F5344CB8AC3E}">
        <p14:creationId xmlns:p14="http://schemas.microsoft.com/office/powerpoint/2010/main" val="761894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r>
              <a:rPr lang="en-US" dirty="0">
                <a:solidFill>
                  <a:srgbClr val="000000"/>
                </a:solidFill>
              </a:rPr>
              <a:t>Pages inherit Page Templates, displaying all the data dropped in the template placeholders. Templates are useful for optimizing the content editing process.</a:t>
            </a:r>
          </a:p>
          <a:p>
            <a:pPr lvl="1"/>
            <a:r>
              <a:rPr lang="en-US" sz="2400" dirty="0">
                <a:solidFill>
                  <a:srgbClr val="373A3E"/>
                </a:solidFill>
              </a:rPr>
              <a:t>Stored in the database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Pages are based on Page Templates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Sitefinity 14.1 comes with 2 types of Page templates.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Page Template is based on Resource Package (e.g. Bootstrap)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ASP. Net Core Based Page Templates </a:t>
            </a:r>
            <a:r>
              <a:rPr lang="en-US" dirty="0">
                <a:solidFill>
                  <a:srgbClr val="FF0000"/>
                </a:solidFill>
              </a:rPr>
              <a:t>(Check Bootstrap 5)</a:t>
            </a:r>
          </a:p>
          <a:p>
            <a:pPr lvl="2"/>
            <a:endParaRPr lang="en-US" sz="2800" dirty="0">
              <a:solidFill>
                <a:srgbClr val="373A3E"/>
              </a:solidFill>
            </a:endParaRP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730A2CB-BEB8-4308-A4C4-6976AAFB8BAF}"/>
              </a:ext>
            </a:extLst>
          </p:cNvPr>
          <p:cNvSpPr txBox="1"/>
          <p:nvPr/>
        </p:nvSpPr>
        <p:spPr>
          <a:xfrm>
            <a:off x="2016456" y="5303903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Page templates can inherit other page templates, just as pages can, or can be started from scratch. </a:t>
            </a:r>
          </a:p>
        </p:txBody>
      </p:sp>
      <p:pic>
        <p:nvPicPr>
          <p:cNvPr id="8" name="Картина 6">
            <a:extLst>
              <a:ext uri="{FF2B5EF4-FFF2-40B4-BE49-F238E27FC236}">
                <a16:creationId xmlns:a16="http://schemas.microsoft.com/office/drawing/2014/main" id="{FC540C47-7FAE-420E-BBBE-154037AA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68" y="5303903"/>
            <a:ext cx="664190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13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layer architecture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BE11C17-FB10-4F0D-BCB9-44D4EC6DF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44" y="837911"/>
            <a:ext cx="4352958" cy="5540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51473D-0926-4CCC-9E9A-14AA34C06ABA}"/>
              </a:ext>
            </a:extLst>
          </p:cNvPr>
          <p:cNvSpPr txBox="1">
            <a:spLocks/>
          </p:cNvSpPr>
          <p:nvPr/>
        </p:nvSpPr>
        <p:spPr>
          <a:xfrm>
            <a:off x="2187304" y="959260"/>
            <a:ext cx="57427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F8F56-C8AF-46D6-8348-D8F02C681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26" y="5776433"/>
            <a:ext cx="752064" cy="757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62D14-FED6-48EF-A026-50E5539BE11B}"/>
              </a:ext>
            </a:extLst>
          </p:cNvPr>
          <p:cNvSpPr txBox="1"/>
          <p:nvPr/>
        </p:nvSpPr>
        <p:spPr>
          <a:xfrm>
            <a:off x="8288814" y="367501"/>
            <a:ext cx="251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10C61-65BE-4D03-8C4E-DC9682686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18" y="1296927"/>
            <a:ext cx="3241080" cy="324108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0CC165C-05F2-4655-8339-7FDFB7B72E5C}"/>
              </a:ext>
            </a:extLst>
          </p:cNvPr>
          <p:cNvSpPr txBox="1"/>
          <p:nvPr/>
        </p:nvSpPr>
        <p:spPr bwMode="auto">
          <a:xfrm>
            <a:off x="8490958" y="3442083"/>
            <a:ext cx="14262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1800" i="0" dirty="0">
                <a:latin typeface="Berlin Sans FB Demi" panose="020E0802020502020306" pitchFamily="34" charset="0"/>
              </a:rPr>
              <a:t>Empty Placeholder</a:t>
            </a:r>
            <a:endParaRPr lang="en-US" sz="1800" i="0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3E908572-E125-499A-96AA-02A5AC4D58A6}"/>
              </a:ext>
            </a:extLst>
          </p:cNvPr>
          <p:cNvSpPr txBox="1"/>
          <p:nvPr/>
        </p:nvSpPr>
        <p:spPr bwMode="auto">
          <a:xfrm>
            <a:off x="4019014" y="5837466"/>
            <a:ext cx="7777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3200" b="1" i="0" dirty="0">
                <a:solidFill>
                  <a:srgbClr val="55D400"/>
                </a:solidFill>
              </a:rPr>
              <a:t>DB</a:t>
            </a:r>
            <a:endParaRPr lang="en-US" b="1" i="0" dirty="0">
              <a:solidFill>
                <a:srgbClr val="55D400"/>
              </a:solidFill>
            </a:endParaRPr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0543D54F-C16E-425C-B849-D8B2330EF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18" y="1786070"/>
            <a:ext cx="1752600" cy="1063551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976CF67D-5C13-4488-94C5-72C87C1CF41B}"/>
              </a:ext>
            </a:extLst>
          </p:cNvPr>
          <p:cNvSpPr txBox="1"/>
          <p:nvPr/>
        </p:nvSpPr>
        <p:spPr bwMode="auto">
          <a:xfrm>
            <a:off x="4317830" y="2152272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A45A65DA-1282-4D66-ACA9-61031DFB8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4801117"/>
            <a:ext cx="2592473" cy="441095"/>
          </a:xfrm>
          <a:prstGeom prst="rect">
            <a:avLst/>
          </a:prstGeom>
        </p:spPr>
      </p:pic>
      <p:sp>
        <p:nvSpPr>
          <p:cNvPr id="31" name="TextBox 18">
            <a:extLst>
              <a:ext uri="{FF2B5EF4-FFF2-40B4-BE49-F238E27FC236}">
                <a16:creationId xmlns:a16="http://schemas.microsoft.com/office/drawing/2014/main" id="{EC9175BA-8164-4B3F-8945-524BAB9B6B15}"/>
              </a:ext>
            </a:extLst>
          </p:cNvPr>
          <p:cNvSpPr txBox="1"/>
          <p:nvPr/>
        </p:nvSpPr>
        <p:spPr bwMode="auto">
          <a:xfrm>
            <a:off x="8569257" y="4834283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Footer Widget</a:t>
            </a:r>
          </a:p>
        </p:txBody>
      </p:sp>
      <p:pic>
        <p:nvPicPr>
          <p:cNvPr id="33" name="Picture 16">
            <a:extLst>
              <a:ext uri="{FF2B5EF4-FFF2-40B4-BE49-F238E27FC236}">
                <a16:creationId xmlns:a16="http://schemas.microsoft.com/office/drawing/2014/main" id="{E85438C6-743D-4BB1-B097-0596653BC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2332692"/>
            <a:ext cx="2592473" cy="399592"/>
          </a:xfrm>
          <a:prstGeom prst="rect">
            <a:avLst/>
          </a:prstGeom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AE116768-EC3B-452C-9324-861B5D42F752}"/>
              </a:ext>
            </a:extLst>
          </p:cNvPr>
          <p:cNvSpPr txBox="1"/>
          <p:nvPr/>
        </p:nvSpPr>
        <p:spPr bwMode="auto">
          <a:xfrm>
            <a:off x="8569257" y="2338474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Navigation Widget</a:t>
            </a:r>
          </a:p>
        </p:txBody>
      </p:sp>
      <p:pic>
        <p:nvPicPr>
          <p:cNvPr id="36" name="Picture 16">
            <a:extLst>
              <a:ext uri="{FF2B5EF4-FFF2-40B4-BE49-F238E27FC236}">
                <a16:creationId xmlns:a16="http://schemas.microsoft.com/office/drawing/2014/main" id="{6742423C-AB39-4A9D-B8AA-44C58A068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513" y="3034599"/>
            <a:ext cx="620333" cy="1464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84EFD-D218-4831-827F-0D53DDF0D1FA}"/>
              </a:ext>
            </a:extLst>
          </p:cNvPr>
          <p:cNvSpPr txBox="1"/>
          <p:nvPr/>
        </p:nvSpPr>
        <p:spPr bwMode="auto">
          <a:xfrm>
            <a:off x="10500338" y="3319425"/>
            <a:ext cx="426332" cy="123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  <a:endParaRPr lang="en-US" sz="1800" i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28BC442-4F65-429A-9CDA-F6AF37ED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2" y="2232915"/>
            <a:ext cx="3241080" cy="3241080"/>
          </a:xfrm>
          <a:prstGeom prst="rect">
            <a:avLst/>
          </a:prstGeom>
        </p:spPr>
      </p:pic>
      <p:pic>
        <p:nvPicPr>
          <p:cNvPr id="49" name="Picture 16">
            <a:extLst>
              <a:ext uri="{FF2B5EF4-FFF2-40B4-BE49-F238E27FC236}">
                <a16:creationId xmlns:a16="http://schemas.microsoft.com/office/drawing/2014/main" id="{93CA0C55-1ADE-463B-8168-3673BB4AC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58" y="4021397"/>
            <a:ext cx="1752600" cy="1063551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95D2DC4A-9B48-4FCD-811A-0D384F28DD9A}"/>
              </a:ext>
            </a:extLst>
          </p:cNvPr>
          <p:cNvSpPr txBox="1"/>
          <p:nvPr/>
        </p:nvSpPr>
        <p:spPr bwMode="auto">
          <a:xfrm>
            <a:off x="1194670" y="4387599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51" name="Picture 16">
            <a:extLst>
              <a:ext uri="{FF2B5EF4-FFF2-40B4-BE49-F238E27FC236}">
                <a16:creationId xmlns:a16="http://schemas.microsoft.com/office/drawing/2014/main" id="{C57773EA-B6BB-4920-A2DA-2FB51845E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15" y="2787649"/>
            <a:ext cx="1752600" cy="1063551"/>
          </a:xfrm>
          <a:prstGeom prst="rect">
            <a:avLst/>
          </a:prstGeom>
        </p:spPr>
      </p:pic>
      <p:sp>
        <p:nvSpPr>
          <p:cNvPr id="52" name="TextBox 18">
            <a:extLst>
              <a:ext uri="{FF2B5EF4-FFF2-40B4-BE49-F238E27FC236}">
                <a16:creationId xmlns:a16="http://schemas.microsoft.com/office/drawing/2014/main" id="{C3A231BE-7C13-4F4F-87AA-0826BEFEA756}"/>
              </a:ext>
            </a:extLst>
          </p:cNvPr>
          <p:cNvSpPr txBox="1"/>
          <p:nvPr/>
        </p:nvSpPr>
        <p:spPr bwMode="auto">
          <a:xfrm>
            <a:off x="1192027" y="3153851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8EBE2B1C-E508-453A-90AF-859DE010585F}"/>
              </a:ext>
            </a:extLst>
          </p:cNvPr>
          <p:cNvSpPr txBox="1"/>
          <p:nvPr/>
        </p:nvSpPr>
        <p:spPr>
          <a:xfrm>
            <a:off x="1155915" y="197801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</a:t>
            </a:r>
            <a:r>
              <a:rPr lang="en-US" sz="3600" b="1" i="0" dirty="0">
                <a:solidFill>
                  <a:srgbClr val="55D400"/>
                </a:solidFill>
              </a:rPr>
              <a:t> </a:t>
            </a:r>
            <a:r>
              <a:rPr lang="en-US" sz="2800" b="1" i="0" dirty="0">
                <a:solidFill>
                  <a:srgbClr val="55D400"/>
                </a:solidFill>
              </a:rPr>
              <a:t>A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356CE06B-475D-4276-8F51-77B27BA3735D}"/>
              </a:ext>
            </a:extLst>
          </p:cNvPr>
          <p:cNvSpPr txBox="1"/>
          <p:nvPr/>
        </p:nvSpPr>
        <p:spPr>
          <a:xfrm>
            <a:off x="4250274" y="1145782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 B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3A99FBC-18BF-494E-8E5D-A4AEC75BC7F6}"/>
              </a:ext>
            </a:extLst>
          </p:cNvPr>
          <p:cNvCxnSpPr>
            <a:cxnSpLocks/>
          </p:cNvCxnSpPr>
          <p:nvPr/>
        </p:nvCxnSpPr>
        <p:spPr bwMode="auto">
          <a:xfrm>
            <a:off x="6174377" y="3034599"/>
            <a:ext cx="2114621" cy="57190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796583B-272C-45C1-851F-1AAD293AA8A4}"/>
              </a:ext>
            </a:extLst>
          </p:cNvPr>
          <p:cNvCxnSpPr>
            <a:cxnSpLocks/>
          </p:cNvCxnSpPr>
          <p:nvPr/>
        </p:nvCxnSpPr>
        <p:spPr bwMode="auto">
          <a:xfrm>
            <a:off x="3053892" y="4027046"/>
            <a:ext cx="2039765" cy="1143144"/>
          </a:xfrm>
          <a:prstGeom prst="bentConnector3">
            <a:avLst>
              <a:gd name="adj1" fmla="val 26847"/>
            </a:avLst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814346E-9406-4062-8CCB-016EED27F60A}"/>
              </a:ext>
            </a:extLst>
          </p:cNvPr>
          <p:cNvCxnSpPr/>
          <p:nvPr/>
        </p:nvCxnSpPr>
        <p:spPr bwMode="auto">
          <a:xfrm flipV="1">
            <a:off x="5087900" y="3906185"/>
            <a:ext cx="3217973" cy="126400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C27FF46-223F-4CCE-B5DB-003A3AF6FDC9}"/>
              </a:ext>
            </a:extLst>
          </p:cNvPr>
          <p:cNvSpPr/>
          <p:nvPr/>
        </p:nvSpPr>
        <p:spPr bwMode="auto">
          <a:xfrm>
            <a:off x="4049486" y="5667270"/>
            <a:ext cx="2210637" cy="903884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03142A-6AA1-445F-BEC8-B4911EEA620B}"/>
              </a:ext>
            </a:extLst>
          </p:cNvPr>
          <p:cNvCxnSpPr>
            <a:cxnSpLocks/>
            <a:endCxn id="78" idx="1"/>
          </p:cNvCxnSpPr>
          <p:nvPr/>
        </p:nvCxnSpPr>
        <p:spPr bwMode="auto">
          <a:xfrm>
            <a:off x="3053892" y="5242212"/>
            <a:ext cx="995594" cy="877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0978CD6-EE9C-4F9B-8F49-A2611F473C4E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5154805" y="4355063"/>
            <a:ext cx="17653" cy="13122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E7043D-177A-43F2-9C0F-EAAB5F9B65E1}"/>
              </a:ext>
            </a:extLst>
          </p:cNvPr>
          <p:cNvCxnSpPr>
            <a:endCxn id="78" idx="3"/>
          </p:cNvCxnSpPr>
          <p:nvPr/>
        </p:nvCxnSpPr>
        <p:spPr bwMode="auto">
          <a:xfrm flipH="1">
            <a:off x="6260123" y="5376548"/>
            <a:ext cx="1455800" cy="7426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3884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Example of page template usage:</a:t>
            </a:r>
          </a:p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i="1" dirty="0">
                <a:solidFill>
                  <a:srgbClr val="000000"/>
                </a:solidFill>
              </a:rPr>
              <a:t>Text in the footer must be changed. </a:t>
            </a:r>
          </a:p>
          <a:p>
            <a:pPr marL="0" lvl="0" indent="0" defTabSz="914400">
              <a:buClr>
                <a:srgbClr val="00A4A5"/>
              </a:buClr>
              <a:buNone/>
            </a:pPr>
            <a:r>
              <a:rPr lang="en-US" i="1" dirty="0">
                <a:solidFill>
                  <a:srgbClr val="000000"/>
                </a:solidFill>
              </a:rPr>
              <a:t>The content editor opens the page template and edits it, instead of opening every page.</a:t>
            </a: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61625-D83D-439F-90D0-F710F959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82" y="3786191"/>
            <a:ext cx="8248650" cy="215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30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Page Templates</a:t>
            </a:r>
            <a:endParaRPr lang="en-US" b="1" dirty="0"/>
          </a:p>
          <a:p>
            <a:r>
              <a:rPr lang="en-US" b="1" dirty="0"/>
              <a:t>https://youtu.be/G7Oy9Lz0VLo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48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On Renderer application Pages =&gt; Shared</a:t>
            </a:r>
          </a:p>
          <a:p>
            <a:pPr marL="0" indent="0">
              <a:buNone/>
            </a:pPr>
            <a:r>
              <a:rPr lang="en-US" i="0" dirty="0"/>
              <a:t>2. Copy the one of the Layout and Give your own Name to it. </a:t>
            </a:r>
          </a:p>
          <a:p>
            <a:pPr marL="0" indent="0">
              <a:buNone/>
            </a:pPr>
            <a:r>
              <a:rPr lang="en-US" i="0" dirty="0"/>
              <a:t>3. Add “</a:t>
            </a:r>
            <a:r>
              <a:rPr lang="en-IN" i="0" dirty="0"/>
              <a:t>@addTagHelper *, </a:t>
            </a:r>
            <a:r>
              <a:rPr lang="en-IN" i="0" dirty="0" err="1"/>
              <a:t>Progress.Sitefinity.AspNetCore</a:t>
            </a:r>
            <a:r>
              <a:rPr lang="en-US" i="0" dirty="0"/>
              <a:t>” to _</a:t>
            </a:r>
            <a:r>
              <a:rPr lang="en-US" i="0" dirty="0" err="1"/>
              <a:t>ViewImports.cshtml</a:t>
            </a:r>
            <a:endParaRPr lang="en-US" i="0" dirty="0"/>
          </a:p>
          <a:p>
            <a:pPr marL="0" indent="0">
              <a:buNone/>
            </a:pPr>
            <a:r>
              <a:rPr lang="en-GB" i="0" dirty="0"/>
              <a:t>4. You can provide your own html in layout Files.</a:t>
            </a:r>
          </a:p>
          <a:p>
            <a:pPr marL="0" indent="0">
              <a:buNone/>
            </a:pPr>
            <a:r>
              <a:rPr lang="en-GB" i="0" dirty="0"/>
              <a:t>5. To create content placeholders you must create tag attribute “</a:t>
            </a:r>
            <a:r>
              <a:rPr lang="en-IN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data-sf-container</a:t>
            </a:r>
            <a:r>
              <a:rPr lang="en-GB" i="0" dirty="0"/>
              <a:t>” and title of the placeholder.</a:t>
            </a:r>
          </a:p>
          <a:p>
            <a:pPr marL="0" indent="0">
              <a:buNone/>
            </a:pPr>
            <a:r>
              <a:rPr lang="en-GB" i="0" dirty="0"/>
              <a:t>6. Name of template must include either “Layout” or “Template”.</a:t>
            </a:r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template and base a page on it (Core)</a:t>
            </a:r>
          </a:p>
        </p:txBody>
      </p:sp>
    </p:spTree>
    <p:extLst>
      <p:ext uri="{BB962C8B-B14F-4D97-AF65-F5344CB8AC3E}">
        <p14:creationId xmlns:p14="http://schemas.microsoft.com/office/powerpoint/2010/main" val="635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Core Page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079294"/>
            <a:ext cx="11582401" cy="5292936"/>
          </a:xfrm>
        </p:spPr>
        <p:txBody>
          <a:bodyPr/>
          <a:lstStyle/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Anything you want your page to do, you must do it with a widget. </a:t>
            </a:r>
          </a:p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You may click on Add Widget under main section. </a:t>
            </a:r>
          </a:p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156CB-65AA-48F6-4A98-E05837FE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882802"/>
            <a:ext cx="11409890" cy="44406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0BAAAE-0991-136E-166E-10342E9538F7}"/>
              </a:ext>
            </a:extLst>
          </p:cNvPr>
          <p:cNvSpPr/>
          <p:nvPr/>
        </p:nvSpPr>
        <p:spPr bwMode="auto">
          <a:xfrm>
            <a:off x="4281714" y="2619827"/>
            <a:ext cx="3309257" cy="77651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63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r>
              <a:rPr lang="en-US" dirty="0"/>
              <a:t>Define content and functionality of Sitefinity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Sitefinity Core Widgets are divided into following Major Categories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Content</a:t>
            </a:r>
          </a:p>
          <a:p>
            <a:pPr lvl="1"/>
            <a:r>
              <a:rPr lang="en-US" sz="2400" dirty="0"/>
              <a:t>Navigation </a:t>
            </a:r>
          </a:p>
          <a:p>
            <a:pPr lvl="1"/>
            <a:r>
              <a:rPr lang="en-US" sz="2400" dirty="0"/>
              <a:t>Login &amp; Users</a:t>
            </a:r>
          </a:p>
          <a:p>
            <a:pPr lvl="1"/>
            <a:r>
              <a:rPr lang="en-US" sz="24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740990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ECD3-9511-F7DD-3C88-B2DC1FDA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5" y="512763"/>
            <a:ext cx="10948386" cy="5795962"/>
          </a:xfrm>
        </p:spPr>
        <p:txBody>
          <a:bodyPr/>
          <a:lstStyle/>
          <a:p>
            <a:r>
              <a:rPr lang="en-US" dirty="0"/>
              <a:t>Layout</a:t>
            </a:r>
          </a:p>
          <a:p>
            <a:pPr lvl="1"/>
            <a:r>
              <a:rPr lang="en-US" dirty="0"/>
              <a:t>Section : Used to create Layouts or Placeholders</a:t>
            </a:r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Content block</a:t>
            </a:r>
          </a:p>
          <a:p>
            <a:pPr lvl="2"/>
            <a:r>
              <a:rPr lang="en-US" dirty="0"/>
              <a:t>Rich Text editor to create content online.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Call to action</a:t>
            </a:r>
          </a:p>
          <a:p>
            <a:pPr lvl="2"/>
            <a:r>
              <a:rPr lang="en-US" dirty="0"/>
              <a:t>New Widget introduced with core. This is used to create redirect buttons </a:t>
            </a:r>
          </a:p>
          <a:p>
            <a:pPr lvl="1"/>
            <a:r>
              <a:rPr lang="en-US" dirty="0"/>
              <a:t>Form</a:t>
            </a:r>
            <a:endParaRPr lang="en-IN" dirty="0"/>
          </a:p>
          <a:p>
            <a:r>
              <a:rPr lang="en-US" dirty="0"/>
              <a:t>Navigation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51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9181-1A08-CADA-867C-A042044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Using Core Templates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3C392-84EC-2EF2-5550-5197EFF74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3038017"/>
          </a:xfrm>
        </p:spPr>
        <p:txBody>
          <a:bodyPr/>
          <a:lstStyle/>
          <a:p>
            <a:r>
              <a:rPr lang="en-US" dirty="0"/>
              <a:t>Core based pages can be created using core base templates</a:t>
            </a:r>
          </a:p>
          <a:p>
            <a:r>
              <a:rPr lang="en-US" dirty="0"/>
              <a:t>These are marked as “New Editor”</a:t>
            </a:r>
          </a:p>
          <a:p>
            <a:r>
              <a:rPr lang="en-US" dirty="0">
                <a:solidFill>
                  <a:srgbClr val="FF0000"/>
                </a:solidFill>
              </a:rPr>
              <a:t>You must not name the page with any preexisting control on Renderer application.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DEA7D-526D-5A2E-21D6-A14761F1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4" y="2948694"/>
            <a:ext cx="5895976" cy="3386722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6885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Run the Renderer application</a:t>
            </a:r>
          </a:p>
          <a:p>
            <a:pPr marL="0" indent="0">
              <a:buNone/>
            </a:pPr>
            <a:r>
              <a:rPr lang="en-US" i="0" dirty="0"/>
              <a:t>2. Login to backend of the application </a:t>
            </a:r>
          </a:p>
          <a:p>
            <a:pPr marL="0" indent="0">
              <a:buNone/>
            </a:pPr>
            <a:r>
              <a:rPr lang="en-US" i="0" dirty="0"/>
              <a:t>3. Under pages section click create a page</a:t>
            </a:r>
          </a:p>
          <a:p>
            <a:pPr marL="0" indent="0">
              <a:buNone/>
            </a:pPr>
            <a:r>
              <a:rPr lang="en-GB" i="0" dirty="0"/>
              <a:t>4. Provide Page Title and set other properties and click continue</a:t>
            </a:r>
          </a:p>
          <a:p>
            <a:pPr marL="0" indent="0">
              <a:buNone/>
            </a:pPr>
            <a:r>
              <a:rPr lang="en-GB" i="0" dirty="0"/>
              <a:t>5. </a:t>
            </a:r>
            <a:r>
              <a:rPr lang="en-US" i="0" dirty="0"/>
              <a:t>On Template Selection page scroll down and find and select new created page template.</a:t>
            </a:r>
          </a:p>
          <a:p>
            <a:pPr marL="0" indent="0">
              <a:buNone/>
            </a:pPr>
            <a:r>
              <a:rPr lang="en-US" i="0" dirty="0"/>
              <a:t>6. Add few sections to position you content</a:t>
            </a:r>
          </a:p>
          <a:p>
            <a:pPr marL="0" indent="0">
              <a:buNone/>
            </a:pPr>
            <a:r>
              <a:rPr lang="en-US" i="0" dirty="0"/>
              <a:t>7. Use Content Block Widget , Image, Content List ( to Render Out of the Box Modules like News, Blog </a:t>
            </a:r>
            <a:r>
              <a:rPr lang="en-US" i="0" dirty="0" err="1"/>
              <a:t>etc</a:t>
            </a:r>
            <a:r>
              <a:rPr lang="en-US" i="0" dirty="0"/>
              <a:t> ) </a:t>
            </a:r>
            <a:endParaRPr lang="en-GB" i="0" dirty="0"/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using custom template</a:t>
            </a:r>
          </a:p>
        </p:txBody>
      </p:sp>
    </p:spTree>
    <p:extLst>
      <p:ext uri="{BB962C8B-B14F-4D97-AF65-F5344CB8AC3E}">
        <p14:creationId xmlns:p14="http://schemas.microsoft.com/office/powerpoint/2010/main" val="41424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2800" dirty="0"/>
              <a:t>By the end of this course, you should be able to:</a:t>
            </a:r>
          </a:p>
          <a:p>
            <a:r>
              <a:rPr lang="en-US" dirty="0"/>
              <a:t>Setup the development environment </a:t>
            </a:r>
          </a:p>
          <a:p>
            <a:r>
              <a:rPr lang="en-US" dirty="0"/>
              <a:t>Understand fundamental Sitefinity terminology </a:t>
            </a:r>
          </a:p>
          <a:p>
            <a:r>
              <a:rPr lang="en-US" dirty="0"/>
              <a:t>Develop against the presentation layer using </a:t>
            </a:r>
            <a:r>
              <a:rPr lang="en-IN" dirty="0"/>
              <a:t>MVC and</a:t>
            </a:r>
            <a:r>
              <a:rPr lang="en-US" dirty="0"/>
              <a:t>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  <a:p>
            <a:r>
              <a:rPr lang="en-US" dirty="0"/>
              <a:t>Use the platform API to fetch and modify data </a:t>
            </a:r>
          </a:p>
          <a:p>
            <a:r>
              <a:rPr lang="en-US" dirty="0"/>
              <a:t>Apply basic administration of a Sitefinity website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5338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News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2D306-2448-FED2-E1AA-A4CB7E62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4" y="2016893"/>
            <a:ext cx="8328024" cy="4449810"/>
          </a:xfrm>
          <a:prstGeom prst="rect">
            <a:avLst/>
          </a:prstGeom>
          <a:noFill/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836278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40625"/>
            <a:ext cx="5682212" cy="776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Navigation Widget.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2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Widget Designers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All the content based widgets are grouped under Content tab.</a:t>
            </a:r>
          </a:p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6F077E2E-0717-44F6-8376-7554AE556F93}"/>
              </a:ext>
            </a:extLst>
          </p:cNvPr>
          <p:cNvSpPr/>
          <p:nvPr/>
        </p:nvSpPr>
        <p:spPr>
          <a:xfrm>
            <a:off x="6905100" y="3839715"/>
            <a:ext cx="4655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i="0" dirty="0"/>
              <a:t>Developers typically need to create widget designers for their custom widgets.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BC05C-2C6D-552D-A822-85143645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8" y="2594584"/>
            <a:ext cx="6040612" cy="3690590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396639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8" y="3098837"/>
            <a:ext cx="5514944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Widgets.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your </a:t>
            </a:r>
            <a:r>
              <a:rPr lang="en-US" dirty="0">
                <a:solidFill>
                  <a:schemeClr val="accent1"/>
                </a:solidFill>
              </a:rPr>
              <a:t>page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page template </a:t>
            </a:r>
            <a:r>
              <a:rPr lang="en-US" dirty="0"/>
              <a:t>by adding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702" y="1875873"/>
            <a:ext cx="10387755" cy="4205614"/>
          </a:xfrm>
        </p:spPr>
        <p:txBody>
          <a:bodyPr/>
          <a:lstStyle/>
          <a:p>
            <a:r>
              <a:rPr lang="en-US" dirty="0"/>
              <a:t>A section widget is a container for other widgets.</a:t>
            </a:r>
          </a:p>
          <a:p>
            <a:r>
              <a:rPr lang="en-US" dirty="0"/>
              <a:t>To add section widget: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Open the page / page template.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Layout tab and click on Sections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00050"/>
            <a:r>
              <a:rPr lang="en-US" dirty="0"/>
              <a:t>You can use any of the built-in section widget properties to make to 2 and 3 column.</a:t>
            </a:r>
          </a:p>
        </p:txBody>
      </p:sp>
    </p:spTree>
    <p:extLst>
      <p:ext uri="{BB962C8B-B14F-4D97-AF65-F5344CB8AC3E}">
        <p14:creationId xmlns:p14="http://schemas.microsoft.com/office/powerpoint/2010/main" val="1189711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51EEF-DBFC-2AB2-7770-BD6D86A2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17" y="2264229"/>
            <a:ext cx="9944781" cy="3897078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9900E-CD68-C4AF-486E-27EB51E4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Section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244AC-A6B2-05D4-3E76-AA0DC2E8E857}"/>
              </a:ext>
            </a:extLst>
          </p:cNvPr>
          <p:cNvSpPr/>
          <p:nvPr/>
        </p:nvSpPr>
        <p:spPr bwMode="auto">
          <a:xfrm>
            <a:off x="6559384" y="2467434"/>
            <a:ext cx="3716732" cy="2106379"/>
          </a:xfrm>
          <a:prstGeom prst="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ECF9D9B-B4DF-DFFD-965D-F299DF723DD9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 flipV="1">
            <a:off x="3011714" y="3520623"/>
            <a:ext cx="3547670" cy="1450519"/>
          </a:xfrm>
          <a:prstGeom prst="bentConnector3">
            <a:avLst>
              <a:gd name="adj1" fmla="val 100117"/>
            </a:avLst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CB2880-BD83-BA97-17CB-0ACB338DC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05" y="1249311"/>
            <a:ext cx="10948386" cy="1745855"/>
          </a:xfrm>
        </p:spPr>
        <p:txBody>
          <a:bodyPr/>
          <a:lstStyle/>
          <a:p>
            <a:pPr marL="342900" lvl="0" indent="-342900" defTabSz="914400">
              <a:buClr>
                <a:srgbClr val="00A4A5"/>
              </a:buClr>
            </a:pPr>
            <a:r>
              <a:rPr lang="en-US" sz="2000" dirty="0">
                <a:solidFill>
                  <a:srgbClr val="000000"/>
                </a:solidFill>
              </a:rPr>
              <a:t>Custom properties can be given to custom.</a:t>
            </a:r>
          </a:p>
          <a:p>
            <a:pPr marL="342900" lvl="0" indent="-342900" defTabSz="914400">
              <a:buClr>
                <a:srgbClr val="00A4A5"/>
              </a:buClr>
            </a:pPr>
            <a:r>
              <a:rPr lang="en-US" sz="2000" dirty="0">
                <a:solidFill>
                  <a:srgbClr val="000000"/>
                </a:solidFill>
              </a:rPr>
              <a:t>To Add predefined CSS class to the section we can use gear Icon on the Top Right Corner</a:t>
            </a: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63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531EC5-B64F-9372-D28C-C7AF8977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2" y="448343"/>
            <a:ext cx="11347216" cy="549525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E7E0BF-52CC-86EB-A8A4-B0CB417E9772}"/>
              </a:ext>
            </a:extLst>
          </p:cNvPr>
          <p:cNvCxnSpPr/>
          <p:nvPr/>
        </p:nvCxnSpPr>
        <p:spPr bwMode="auto">
          <a:xfrm flipH="1">
            <a:off x="7300686" y="1079293"/>
            <a:ext cx="566057" cy="626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664BF-5C69-6CC3-CE38-195670C474E2}"/>
              </a:ext>
            </a:extLst>
          </p:cNvPr>
          <p:cNvCxnSpPr/>
          <p:nvPr/>
        </p:nvCxnSpPr>
        <p:spPr bwMode="auto">
          <a:xfrm flipV="1">
            <a:off x="10456481" y="639343"/>
            <a:ext cx="602343" cy="798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34063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54774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Section Widgets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930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482854" y="2506896"/>
            <a:ext cx="8337972" cy="4059366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i="0" dirty="0"/>
              <a:t>Create the Home &amp; About page of your website</a:t>
            </a:r>
          </a:p>
          <a:p>
            <a:pPr marL="0" indent="0">
              <a:buNone/>
            </a:pPr>
            <a:r>
              <a:rPr lang="en-US" i="0" dirty="0"/>
              <a:t>1. Create “Home” &amp; “About” pages. Drop some widgets on them (Images, Content blocks, Image gallery, </a:t>
            </a:r>
            <a:r>
              <a:rPr lang="en-US" i="0" dirty="0" err="1"/>
              <a:t>etc</a:t>
            </a:r>
            <a:r>
              <a:rPr lang="en-US" i="0" dirty="0"/>
              <a:t>).</a:t>
            </a:r>
          </a:p>
          <a:p>
            <a:pPr marL="0" indent="0">
              <a:buNone/>
            </a:pPr>
            <a:r>
              <a:rPr lang="en-GB" i="0" dirty="0"/>
              <a:t>2. Using Section widgets create placeholder for content items</a:t>
            </a:r>
          </a:p>
          <a:p>
            <a:pPr marL="0" indent="0">
              <a:buNone/>
            </a:pPr>
            <a:r>
              <a:rPr lang="en-GB" i="0" dirty="0"/>
              <a:t>3. Configure a website navigation. Create some dummy pages</a:t>
            </a:r>
            <a:r>
              <a:rPr lang="bg-BG" i="0" dirty="0"/>
              <a:t> </a:t>
            </a:r>
            <a:r>
              <a:rPr lang="en-US" i="0" dirty="0"/>
              <a:t>and list them in the navigation</a:t>
            </a:r>
            <a:r>
              <a:rPr lang="en-GB" i="0" dirty="0"/>
              <a:t>. </a:t>
            </a:r>
          </a:p>
          <a:p>
            <a:pPr marL="0" indent="0">
              <a:buNone/>
            </a:pPr>
            <a:r>
              <a:rPr lang="en-GB" b="1" dirty="0"/>
              <a:t>Tip</a:t>
            </a:r>
            <a:r>
              <a:rPr lang="en-GB" dirty="0"/>
              <a:t>: Don’t drop the navigation on pages. Drop it on the template you are using:  Design &gt;  Page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Templates.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9" y="1189600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76125" y="99798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Widgets.</a:t>
            </a:r>
            <a:r>
              <a:rPr lang="en-US" sz="4000" b="1" i="0" dirty="0">
                <a:solidFill>
                  <a:srgbClr val="55D400"/>
                </a:solidFill>
              </a:rPr>
              <a:t> </a:t>
            </a:r>
            <a:r>
              <a:rPr lang="en-US" sz="4000" b="1" i="0" dirty="0"/>
              <a:t>Content Widgets &amp; Section Widgets</a:t>
            </a:r>
          </a:p>
        </p:txBody>
      </p:sp>
    </p:spTree>
    <p:extLst>
      <p:ext uri="{BB962C8B-B14F-4D97-AF65-F5344CB8AC3E}">
        <p14:creationId xmlns:p14="http://schemas.microsoft.com/office/powerpoint/2010/main" val="15403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Create a Custom widget using </a:t>
            </a:r>
            <a:r>
              <a:rPr lang="en-US" dirty="0" err="1">
                <a:solidFill>
                  <a:srgbClr val="373A3E"/>
                </a:solidFill>
              </a:rPr>
              <a:t>Asp.Net</a:t>
            </a:r>
            <a:r>
              <a:rPr lang="en-US" dirty="0">
                <a:solidFill>
                  <a:srgbClr val="373A3E"/>
                </a:solidFill>
              </a:rPr>
              <a:t>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5"/>
            <a:ext cx="10948386" cy="19059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Sitefinity Core widgets, as the name suggest, build in renderer application. </a:t>
            </a:r>
          </a:p>
          <a:p>
            <a:pPr lvl="1"/>
            <a:r>
              <a:rPr lang="en-US" dirty="0"/>
              <a:t>They have a entities;</a:t>
            </a:r>
          </a:p>
          <a:p>
            <a:pPr lvl="1"/>
            <a:r>
              <a:rPr lang="en-US" dirty="0"/>
              <a:t>They have a view;</a:t>
            </a:r>
          </a:p>
          <a:p>
            <a:pPr lvl="1"/>
            <a:r>
              <a:rPr lang="en-US" dirty="0"/>
              <a:t>They have a </a:t>
            </a:r>
            <a:r>
              <a:rPr lang="en-US" dirty="0" err="1"/>
              <a:t>viewcomponents</a:t>
            </a:r>
            <a:r>
              <a:rPr lang="en-US" dirty="0"/>
              <a:t>;</a:t>
            </a:r>
            <a:endParaRPr lang="bg-BG" dirty="0"/>
          </a:p>
          <a:p>
            <a:pPr lvl="1"/>
            <a:endParaRPr lang="bg-BG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6D8E4FA-91A7-479C-A27B-47C98FDF3FB6}"/>
              </a:ext>
            </a:extLst>
          </p:cNvPr>
          <p:cNvSpPr txBox="1"/>
          <p:nvPr/>
        </p:nvSpPr>
        <p:spPr>
          <a:xfrm>
            <a:off x="2271851" y="4168439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Developers familiar with ASP.NET Core, would know how to work with an Custom widget in Sitefinity Core. </a:t>
            </a:r>
          </a:p>
        </p:txBody>
      </p:sp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54A77896-177C-47A4-901D-B178DA72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4168439"/>
            <a:ext cx="664190" cy="707886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03C4447-70EA-401B-95E9-89633CF0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5261820"/>
            <a:ext cx="664190" cy="707886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318F360-CC89-4CF2-B251-5501B5E21C7D}"/>
              </a:ext>
            </a:extLst>
          </p:cNvPr>
          <p:cNvSpPr txBox="1"/>
          <p:nvPr/>
        </p:nvSpPr>
        <p:spPr>
          <a:xfrm>
            <a:off x="2271851" y="5150013"/>
            <a:ext cx="7268124" cy="1015663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>
                <a:hlinkClick r:id="rId4"/>
              </a:rPr>
              <a:t>Sitefinity official documentation</a:t>
            </a:r>
            <a:r>
              <a:rPr lang="en-US" sz="2000" b="1" i="0" dirty="0"/>
              <a:t> has well written step-by-step guide and examples of custom widgets, including code snippets.</a:t>
            </a:r>
          </a:p>
        </p:txBody>
      </p:sp>
    </p:spTree>
    <p:extLst>
      <p:ext uri="{BB962C8B-B14F-4D97-AF65-F5344CB8AC3E}">
        <p14:creationId xmlns:p14="http://schemas.microsoft.com/office/powerpoint/2010/main" val="418494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and prerequisites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course content is specifically designed to help developers who have little to no experience in developing against Sitefinity to get up to speed.</a:t>
            </a:r>
            <a:br>
              <a:rPr lang="en-US" sz="2400" dirty="0"/>
            </a:br>
            <a:endParaRPr lang="en-US" sz="2400" dirty="0"/>
          </a:p>
          <a:p>
            <a:r>
              <a:rPr lang="en-US" dirty="0"/>
              <a:t>Before taking this course, it is a </a:t>
            </a:r>
            <a:r>
              <a:rPr lang="en-US" i="1" dirty="0">
                <a:solidFill>
                  <a:srgbClr val="55D400"/>
                </a:solidFill>
              </a:rPr>
              <a:t>plus</a:t>
            </a:r>
            <a:r>
              <a:rPr lang="en-US" dirty="0"/>
              <a:t> if trainees:</a:t>
            </a:r>
          </a:p>
          <a:p>
            <a:pPr lvl="1"/>
            <a:r>
              <a:rPr lang="en-US" dirty="0"/>
              <a:t>Have worked with other </a:t>
            </a:r>
            <a:r>
              <a:rPr lang="en-US" dirty="0">
                <a:solidFill>
                  <a:schemeClr val="accent1"/>
                </a:solidFill>
              </a:rPr>
              <a:t>CMS</a:t>
            </a:r>
            <a:r>
              <a:rPr lang="en-US" dirty="0"/>
              <a:t>-es.</a:t>
            </a:r>
          </a:p>
          <a:p>
            <a:pPr lvl="1"/>
            <a:r>
              <a:rPr lang="en-US" dirty="0"/>
              <a:t>Strong experience developing ASP.NET Core applications.</a:t>
            </a:r>
          </a:p>
          <a:p>
            <a:pPr lvl="1"/>
            <a:r>
              <a:rPr lang="en-US" dirty="0"/>
              <a:t>A working knowledge of ASP.NET MVC and ASP.NET MVC Core</a:t>
            </a:r>
          </a:p>
          <a:p>
            <a:pPr lvl="1"/>
            <a:r>
              <a:rPr lang="en-US" dirty="0"/>
              <a:t>Strong experience with HTML and JavaScript. </a:t>
            </a:r>
          </a:p>
          <a:p>
            <a:pPr lvl="1"/>
            <a:r>
              <a:rPr lang="en-US" dirty="0"/>
              <a:t>Experience with CSS</a:t>
            </a:r>
          </a:p>
          <a:p>
            <a:pPr lvl="1"/>
            <a:r>
              <a:rPr lang="en-US" dirty="0"/>
              <a:t>Experience with relational databases.</a:t>
            </a: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424366"/>
            <a:ext cx="5514944" cy="2009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Creation of</a:t>
            </a:r>
            <a:br>
              <a:rPr lang="en-US" sz="4400" b="1" dirty="0"/>
            </a:br>
            <a:r>
              <a:rPr lang="en-US" sz="4400" b="1" dirty="0"/>
              <a:t>custom widget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1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489375" y="1077546"/>
            <a:ext cx="851172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Create a “Hello World” Sitefinity Core widget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In Renderer application add new Folder names “</a:t>
            </a:r>
            <a:r>
              <a:rPr lang="en-US" sz="2000" i="0" dirty="0" err="1"/>
              <a:t>ViewComponents</a:t>
            </a:r>
            <a:r>
              <a:rPr lang="en-US" sz="2000" i="0" dirty="0"/>
              <a:t>”. Add a Class Named “</a:t>
            </a:r>
            <a:r>
              <a:rPr lang="en-US" sz="2000" i="0" dirty="0" err="1"/>
              <a:t>HelloWorldViewComponent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 err="1"/>
              <a:t>HelloWorldViewComponent</a:t>
            </a:r>
            <a:r>
              <a:rPr lang="en-US" sz="2000" i="0" dirty="0"/>
              <a:t> Class should inherit from </a:t>
            </a:r>
            <a:r>
              <a:rPr lang="en-US" sz="2000" i="0" dirty="0" err="1"/>
              <a:t>ViewComponent</a:t>
            </a:r>
            <a:r>
              <a:rPr lang="en-US" sz="2000" i="0" dirty="0"/>
              <a:t> Base Class. CS Class should have attribute “</a:t>
            </a:r>
            <a:r>
              <a:rPr lang="en-US" sz="2000" b="1" i="0" dirty="0"/>
              <a:t>[</a:t>
            </a:r>
            <a:r>
              <a:rPr lang="en-US" sz="2000" b="1" i="0" dirty="0" err="1"/>
              <a:t>SitefinityWidget</a:t>
            </a:r>
            <a:r>
              <a:rPr lang="en-US" sz="2000" b="1" i="0" dirty="0"/>
              <a:t>]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Create a folder named “Entities” a Model Class named “</a:t>
            </a:r>
            <a:r>
              <a:rPr lang="en-US" sz="2000" i="0" dirty="0" err="1"/>
              <a:t>HelloWorldEntity</a:t>
            </a:r>
            <a:r>
              <a:rPr lang="en-US" sz="2000" i="0" dirty="0"/>
              <a:t>”. add a string type property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Then Create Another folder named “Views/Shared/Components/HelloWorld”. Add a code file and name it “</a:t>
            </a:r>
            <a:r>
              <a:rPr lang="en-US" sz="2000" i="0" dirty="0" err="1"/>
              <a:t>Default.cshtml</a:t>
            </a:r>
            <a:r>
              <a:rPr lang="en-US" sz="2000" i="0" dirty="0"/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Build and test.</a:t>
            </a:r>
          </a:p>
        </p:txBody>
      </p:sp>
    </p:spTree>
    <p:extLst>
      <p:ext uri="{BB962C8B-B14F-4D97-AF65-F5344CB8AC3E}">
        <p14:creationId xmlns:p14="http://schemas.microsoft.com/office/powerpoint/2010/main" val="39500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E8776A-C71F-A8E9-9541-EC0EB9BB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29" y="2326884"/>
            <a:ext cx="8601270" cy="4316864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D88BD6-6E4D-D9EA-C7EE-63048C17DC3C}"/>
              </a:ext>
            </a:extLst>
          </p:cNvPr>
          <p:cNvSpPr txBox="1">
            <a:spLocks/>
          </p:cNvSpPr>
          <p:nvPr/>
        </p:nvSpPr>
        <p:spPr>
          <a:xfrm>
            <a:off x="499757" y="946159"/>
            <a:ext cx="10948386" cy="1267270"/>
          </a:xfrm>
          <a:prstGeom prst="rect">
            <a:avLst/>
          </a:prstGeom>
        </p:spPr>
        <p:txBody>
          <a:bodyPr/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SzTx/>
            </a:pPr>
            <a:r>
              <a:rPr lang="en-US" dirty="0"/>
              <a:t>New widget will appear on under content tab on page edit.</a:t>
            </a:r>
            <a:r>
              <a:rPr lang="en-US" i="0" dirty="0"/>
              <a:t> </a:t>
            </a:r>
          </a:p>
          <a:p>
            <a:pPr>
              <a:buSzTx/>
            </a:pPr>
            <a:r>
              <a:rPr lang="en-US" i="0" dirty="0"/>
              <a:t>Select and edit HelloWorld widget to set any message for the widget			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0CB8E5-9BCA-46EC-7BD7-D4407A586030}"/>
              </a:ext>
            </a:extLst>
          </p:cNvPr>
          <p:cNvCxnSpPr/>
          <p:nvPr/>
        </p:nvCxnSpPr>
        <p:spPr bwMode="auto">
          <a:xfrm flipH="1">
            <a:off x="4318000" y="2576286"/>
            <a:ext cx="834571" cy="2830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7608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4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Content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59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create content using the </a:t>
            </a:r>
            <a:r>
              <a:rPr lang="en-US" b="1" dirty="0">
                <a:solidFill>
                  <a:schemeClr val="accent1"/>
                </a:solidFill>
              </a:rPr>
              <a:t>Sitefinity CMS content modules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Content Modules store </a:t>
            </a:r>
            <a:r>
              <a:rPr lang="en-US" u="sng" dirty="0"/>
              <a:t>reusable content</a:t>
            </a:r>
          </a:p>
          <a:p>
            <a:pPr lvl="1"/>
            <a:r>
              <a:rPr lang="en-US" dirty="0"/>
              <a:t>Might be used in many website pages. </a:t>
            </a:r>
          </a:p>
          <a:p>
            <a:pPr lvl="1"/>
            <a:r>
              <a:rPr lang="en-US" dirty="0"/>
              <a:t>Might be consumed by other integrations, or just kept in the back-end for administrators. </a:t>
            </a:r>
          </a:p>
          <a:p>
            <a:r>
              <a:rPr lang="en-US" dirty="0"/>
              <a:t>Other users can view, edit, and publish it as well. </a:t>
            </a:r>
            <a:endParaRPr lang="bg-BG" dirty="0"/>
          </a:p>
          <a:p>
            <a:endParaRPr lang="bg-BG" sz="2800" i="1" dirty="0"/>
          </a:p>
          <a:p>
            <a:pPr marL="0" indent="0">
              <a:buNone/>
            </a:pPr>
            <a:r>
              <a:rPr lang="en-US" sz="2800" b="1" dirty="0"/>
              <a:t>Important</a:t>
            </a:r>
            <a:r>
              <a:rPr lang="en-US" sz="2800" dirty="0"/>
              <a:t>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Content modules </a:t>
            </a:r>
            <a:r>
              <a:rPr lang="en-US" sz="2000" dirty="0"/>
              <a:t>not to be mistaken by Service Modules (Also called Intra-modules or Periphery modules)</a:t>
            </a:r>
          </a:p>
        </p:txBody>
      </p:sp>
    </p:spTree>
    <p:extLst>
      <p:ext uri="{BB962C8B-B14F-4D97-AF65-F5344CB8AC3E}">
        <p14:creationId xmlns:p14="http://schemas.microsoft.com/office/powerpoint/2010/main" val="434876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Content Modules hierarchy </a:t>
            </a:r>
            <a:endParaRPr lang="en-US" sz="2800" i="1" dirty="0"/>
          </a:p>
          <a:p>
            <a:pPr lvl="1"/>
            <a:r>
              <a:rPr lang="en-US" sz="2200" dirty="0"/>
              <a:t>News as an example of one level structure</a:t>
            </a:r>
          </a:p>
          <a:p>
            <a:pPr lvl="1"/>
            <a:r>
              <a:rPr lang="en-US" sz="2200" dirty="0"/>
              <a:t>Blogs as an example of hierarchical content structure. </a:t>
            </a:r>
          </a:p>
          <a:p>
            <a:pPr lvl="1"/>
            <a:r>
              <a:rPr lang="en-US" sz="2200" dirty="0"/>
              <a:t>Images, Videos, Documents &amp; Files – as an example of content, stored in Libraries</a:t>
            </a:r>
          </a:p>
          <a:p>
            <a:pPr lvl="2"/>
            <a:r>
              <a:rPr lang="en-US" sz="2200" dirty="0"/>
              <a:t>Libraries storage – Database, File System, custom.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926A9BCE-E042-494E-A65E-EF8EDF37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68" y="4660370"/>
            <a:ext cx="935904" cy="997476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CDD0CF15-8C64-402A-9183-3A8B6A608C0E}"/>
              </a:ext>
            </a:extLst>
          </p:cNvPr>
          <p:cNvSpPr/>
          <p:nvPr/>
        </p:nvSpPr>
        <p:spPr>
          <a:xfrm>
            <a:off x="2927874" y="4558944"/>
            <a:ext cx="8517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Tx/>
            </a:pPr>
            <a:r>
              <a:rPr lang="en-US" b="1" i="0" dirty="0"/>
              <a:t>Proper content creation &amp; editing in modules is very important for SEO. Alternative text for images, proper URLs, meta information is handled there.</a:t>
            </a:r>
          </a:p>
        </p:txBody>
      </p:sp>
    </p:spTree>
    <p:extLst>
      <p:ext uri="{BB962C8B-B14F-4D97-AF65-F5344CB8AC3E}">
        <p14:creationId xmlns:p14="http://schemas.microsoft.com/office/powerpoint/2010/main" val="2902470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45433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Built-in modules. Modules CRUD.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95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Published</a:t>
            </a:r>
          </a:p>
          <a:p>
            <a:pPr lvl="1"/>
            <a:r>
              <a:rPr lang="en-US" sz="2800" dirty="0"/>
              <a:t>content is visible on the front-end</a:t>
            </a:r>
          </a:p>
          <a:p>
            <a:r>
              <a:rPr lang="en-US" sz="3200" dirty="0"/>
              <a:t>Draft</a:t>
            </a:r>
          </a:p>
          <a:p>
            <a:pPr lvl="1"/>
            <a:r>
              <a:rPr lang="en-US" sz="2800" dirty="0"/>
              <a:t>initial state of an item when first created</a:t>
            </a:r>
          </a:p>
          <a:p>
            <a:r>
              <a:rPr lang="en-US" sz="3200" dirty="0"/>
              <a:t>Draft (newer than Published)</a:t>
            </a:r>
          </a:p>
          <a:p>
            <a:pPr lvl="1"/>
            <a:r>
              <a:rPr lang="en-US" sz="2800" dirty="0"/>
              <a:t>When published version is edited without being published again</a:t>
            </a:r>
          </a:p>
        </p:txBody>
      </p:sp>
    </p:spTree>
    <p:extLst>
      <p:ext uri="{BB962C8B-B14F-4D97-AF65-F5344CB8AC3E}">
        <p14:creationId xmlns:p14="http://schemas.microsoft.com/office/powerpoint/2010/main" val="4215382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Scheduled</a:t>
            </a:r>
          </a:p>
          <a:p>
            <a:pPr lvl="1"/>
            <a:r>
              <a:rPr lang="en-US" sz="2800" dirty="0"/>
              <a:t> assigned date and time when it will be automatically published or unpublished.</a:t>
            </a:r>
          </a:p>
          <a:p>
            <a:r>
              <a:rPr lang="en-US" sz="3200" dirty="0"/>
              <a:t>Unpublished</a:t>
            </a:r>
          </a:p>
          <a:p>
            <a:pPr lvl="1"/>
            <a:r>
              <a:rPr lang="en-US" sz="2800" dirty="0"/>
              <a:t>not visible on front-end</a:t>
            </a:r>
          </a:p>
          <a:p>
            <a:r>
              <a:rPr lang="en-US" sz="3200" dirty="0"/>
              <a:t>Locked for editing</a:t>
            </a:r>
          </a:p>
          <a:p>
            <a:pPr lvl="1"/>
            <a:r>
              <a:rPr lang="en-US" sz="2800" dirty="0"/>
              <a:t>item cannot be opened, because it is being edited by another user.</a:t>
            </a:r>
          </a:p>
        </p:txBody>
      </p:sp>
    </p:spTree>
    <p:extLst>
      <p:ext uri="{BB962C8B-B14F-4D97-AF65-F5344CB8AC3E}">
        <p14:creationId xmlns:p14="http://schemas.microsoft.com/office/powerpoint/2010/main" val="4204055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6" y="488362"/>
            <a:ext cx="2337784" cy="590931"/>
          </a:xfrm>
        </p:spPr>
        <p:txBody>
          <a:bodyPr/>
          <a:lstStyle/>
          <a:p>
            <a:r>
              <a:rPr lang="en-US" dirty="0"/>
              <a:t>Content Workflow 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BDADA5D-8C35-4C6A-B0D4-676E2B88C3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137" y="215284"/>
            <a:ext cx="6638550" cy="642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76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74" y="1314578"/>
            <a:ext cx="6555592" cy="14204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Presentation Conventions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32">
            <a:extLst>
              <a:ext uri="{FF2B5EF4-FFF2-40B4-BE49-F238E27FC236}">
                <a16:creationId xmlns:a16="http://schemas.microsoft.com/office/drawing/2014/main" id="{D8B52D5E-DF5F-47E0-BEB9-59B1596F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10" y="2316046"/>
            <a:ext cx="722230" cy="768826"/>
          </a:xfrm>
          <a:prstGeom prst="rect">
            <a:avLst/>
          </a:prstGeom>
        </p:spPr>
      </p:pic>
      <p:pic>
        <p:nvPicPr>
          <p:cNvPr id="4" name="Picture 46">
            <a:extLst>
              <a:ext uri="{FF2B5EF4-FFF2-40B4-BE49-F238E27FC236}">
                <a16:creationId xmlns:a16="http://schemas.microsoft.com/office/drawing/2014/main" id="{4F79A6D0-3801-44E8-AF8C-95DEF97E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74" y="3723077"/>
            <a:ext cx="811166" cy="74163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285271A-8BCB-4D46-A199-22A1B2C1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74" y="5086326"/>
            <a:ext cx="811166" cy="9414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067F97-267B-465A-8239-2B006A130374}"/>
              </a:ext>
            </a:extLst>
          </p:cNvPr>
          <p:cNvSpPr/>
          <p:nvPr/>
        </p:nvSpPr>
        <p:spPr>
          <a:xfrm>
            <a:off x="2063032" y="5326197"/>
            <a:ext cx="1452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Exercise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99E4A-E617-4A7E-AB4F-ECF35E2ED930}"/>
              </a:ext>
            </a:extLst>
          </p:cNvPr>
          <p:cNvSpPr/>
          <p:nvPr/>
        </p:nvSpPr>
        <p:spPr>
          <a:xfrm>
            <a:off x="2063032" y="3863063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Live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C6F8F-75B9-47C4-B7C5-B6228764217A}"/>
              </a:ext>
            </a:extLst>
          </p:cNvPr>
          <p:cNvSpPr/>
          <p:nvPr/>
        </p:nvSpPr>
        <p:spPr>
          <a:xfrm>
            <a:off x="2063032" y="2469627"/>
            <a:ext cx="166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Useful Tip</a:t>
            </a:r>
          </a:p>
        </p:txBody>
      </p:sp>
    </p:spTree>
    <p:extLst>
      <p:ext uri="{BB962C8B-B14F-4D97-AF65-F5344CB8AC3E}">
        <p14:creationId xmlns:p14="http://schemas.microsoft.com/office/powerpoint/2010/main" val="3142538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Workflow. </a:t>
            </a:r>
          </a:p>
          <a:p>
            <a:pPr marL="0" indent="0">
              <a:buNone/>
            </a:pPr>
            <a:r>
              <a:rPr lang="en-US" sz="4400" b="1" dirty="0"/>
              <a:t>Schedule for publishing.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5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5508915" cy="5172075"/>
          </a:xfrm>
        </p:spPr>
        <p:txBody>
          <a:bodyPr/>
          <a:lstStyle/>
          <a:p>
            <a:r>
              <a:rPr lang="en-US" sz="2800" dirty="0"/>
              <a:t>Available field types</a:t>
            </a:r>
          </a:p>
          <a:p>
            <a:pPr lvl="1"/>
            <a:r>
              <a:rPr lang="en-US" sz="2400" dirty="0"/>
              <a:t>Text (Short text / Long text field)</a:t>
            </a:r>
          </a:p>
          <a:p>
            <a:pPr lvl="1"/>
            <a:r>
              <a:rPr lang="en-US" sz="2400" dirty="0"/>
              <a:t>Choices (Checkboxes / Radio buttons) </a:t>
            </a:r>
          </a:p>
          <a:p>
            <a:pPr lvl="1"/>
            <a:r>
              <a:rPr lang="en-US" sz="2400" dirty="0"/>
              <a:t>Boolean (Yes/No)</a:t>
            </a:r>
          </a:p>
          <a:p>
            <a:pPr lvl="1"/>
            <a:r>
              <a:rPr lang="en-US" sz="2400" dirty="0"/>
              <a:t>Date &amp; Time</a:t>
            </a:r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712575" y="1321015"/>
            <a:ext cx="5240129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0D92A-099C-48AC-87F3-17C67B8E6463}"/>
              </a:ext>
            </a:extLst>
          </p:cNvPr>
          <p:cNvSpPr txBox="1"/>
          <p:nvPr/>
        </p:nvSpPr>
        <p:spPr>
          <a:xfrm>
            <a:off x="2388724" y="5140878"/>
            <a:ext cx="8211543" cy="830997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373A3E"/>
                </a:solidFill>
              </a:rPr>
              <a:t>If you must add too many custom fields, consider using a dynamic module instead.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A66F8822-91CD-45C0-B302-5093DDA7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48" y="5059931"/>
            <a:ext cx="895212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07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Related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11404998" cy="5172075"/>
          </a:xfrm>
        </p:spPr>
        <p:txBody>
          <a:bodyPr/>
          <a:lstStyle/>
          <a:p>
            <a:r>
              <a:rPr lang="en-US" sz="2800" dirty="0"/>
              <a:t>Allows relation of other Build-In or Custom Modules</a:t>
            </a:r>
          </a:p>
          <a:p>
            <a:pPr marL="456926" lvl="1" indent="0">
              <a:buNone/>
            </a:pPr>
            <a:endParaRPr lang="en-US" sz="2400" dirty="0"/>
          </a:p>
          <a:p>
            <a:endParaRPr lang="en-US" sz="28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F38AF7F-AE6E-47DD-B154-BDFB789E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200364"/>
              </p:ext>
            </p:extLst>
          </p:nvPr>
        </p:nvGraphicFramePr>
        <p:xfrm>
          <a:off x="666252" y="2886691"/>
          <a:ext cx="4554370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8442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286994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Media (Image)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8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2827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A45043B-9020-46F9-9502-C204E23F2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18938"/>
              </p:ext>
            </p:extLst>
          </p:nvPr>
        </p:nvGraphicFramePr>
        <p:xfrm>
          <a:off x="6740160" y="3003716"/>
          <a:ext cx="5187930" cy="1461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874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26918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156785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36391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(Author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7AFB2E-58E9-4E33-AEE2-ACBABFE1E1A5}"/>
              </a:ext>
            </a:extLst>
          </p:cNvPr>
          <p:cNvCxnSpPr/>
          <p:nvPr/>
        </p:nvCxnSpPr>
        <p:spPr bwMode="auto">
          <a:xfrm>
            <a:off x="386670" y="4004110"/>
            <a:ext cx="5159591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924694-B3D9-4E5A-A3E3-D81029C3AB5D}"/>
              </a:ext>
            </a:extLst>
          </p:cNvPr>
          <p:cNvCxnSpPr/>
          <p:nvPr/>
        </p:nvCxnSpPr>
        <p:spPr bwMode="auto">
          <a:xfrm flipH="1">
            <a:off x="351948" y="4004110"/>
            <a:ext cx="5194313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0413A86-F300-4776-ADE2-81F425E4B666}"/>
              </a:ext>
            </a:extLst>
          </p:cNvPr>
          <p:cNvSpPr/>
          <p:nvPr/>
        </p:nvSpPr>
        <p:spPr bwMode="auto">
          <a:xfrm>
            <a:off x="5791888" y="3734602"/>
            <a:ext cx="377006" cy="539015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8BCFA1-F861-400B-AAA6-66CFC30A9053}"/>
              </a:ext>
            </a:extLst>
          </p:cNvPr>
          <p:cNvSpPr txBox="1"/>
          <p:nvPr/>
        </p:nvSpPr>
        <p:spPr bwMode="auto">
          <a:xfrm>
            <a:off x="854755" y="2320537"/>
            <a:ext cx="4177363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Simple fields only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7BA165-B9FB-4823-940B-0C251F52A609}"/>
              </a:ext>
            </a:extLst>
          </p:cNvPr>
          <p:cNvSpPr txBox="1"/>
          <p:nvPr/>
        </p:nvSpPr>
        <p:spPr bwMode="auto">
          <a:xfrm>
            <a:off x="7422713" y="2353338"/>
            <a:ext cx="3368928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Related Data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6AA85-ABDA-409B-819D-801AA9499D2A}"/>
              </a:ext>
            </a:extLst>
          </p:cNvPr>
          <p:cNvSpPr txBox="1"/>
          <p:nvPr/>
        </p:nvSpPr>
        <p:spPr bwMode="auto">
          <a:xfrm>
            <a:off x="6270859" y="4615314"/>
            <a:ext cx="6126532" cy="13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/>
              <a:t>‘Author’ module carries Name, Avatar and Short text. Author avatar can be changed once, and change will apply everywhere this author is displayed.</a:t>
            </a:r>
          </a:p>
        </p:txBody>
      </p:sp>
    </p:spTree>
    <p:extLst>
      <p:ext uri="{BB962C8B-B14F-4D97-AF65-F5344CB8AC3E}">
        <p14:creationId xmlns:p14="http://schemas.microsoft.com/office/powerpoint/2010/main" val="2273115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Custom fields - backend users experience </a:t>
            </a:r>
          </a:p>
          <a:p>
            <a:pPr lvl="1"/>
            <a:r>
              <a:rPr lang="en-US" sz="2400" dirty="0"/>
              <a:t>Backend labels &amp; texts </a:t>
            </a:r>
          </a:p>
          <a:p>
            <a:pPr lvl="1"/>
            <a:r>
              <a:rPr lang="en-US" sz="2400" dirty="0"/>
              <a:t>Predefined values</a:t>
            </a:r>
          </a:p>
          <a:p>
            <a:pPr lvl="1"/>
            <a:r>
              <a:rPr lang="en-US" sz="2400" dirty="0"/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70B1B-713B-4C3D-9F26-CE5F6084EA44}"/>
              </a:ext>
            </a:extLst>
          </p:cNvPr>
          <p:cNvSpPr txBox="1"/>
          <p:nvPr/>
        </p:nvSpPr>
        <p:spPr>
          <a:xfrm>
            <a:off x="2371624" y="4677208"/>
            <a:ext cx="8211543" cy="156966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Have content editors </a:t>
            </a:r>
            <a:r>
              <a:rPr lang="en-US" i="0" dirty="0">
                <a:solidFill>
                  <a:srgbClr val="373A3E"/>
                </a:solidFill>
              </a:rPr>
              <a:t>off all expertise levels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mind when creating custom fields.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 proper explanations, give examples in labels &amp; predefined values.</a:t>
            </a:r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B6210DAE-920A-43A8-8BC3-96466175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5" y="5108095"/>
            <a:ext cx="895212" cy="95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B9308-25ED-485E-85E1-1921F425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79" y="2789358"/>
            <a:ext cx="5084484" cy="1641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76667-CF1B-40B0-ABD6-6AD3A42BB999}"/>
              </a:ext>
            </a:extLst>
          </p:cNvPr>
          <p:cNvSpPr/>
          <p:nvPr/>
        </p:nvSpPr>
        <p:spPr bwMode="auto">
          <a:xfrm>
            <a:off x="5498683" y="2789358"/>
            <a:ext cx="5084484" cy="164196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83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Custom Fields for Build-In content modules. 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9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56721" y="2205588"/>
            <a:ext cx="7959068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Extend the News module.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‘Recap’ long text field.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‘Banner’ image.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‘Further Readings’ related documents.</a:t>
            </a:r>
          </a:p>
        </p:txBody>
      </p:sp>
    </p:spTree>
    <p:extLst>
      <p:ext uri="{BB962C8B-B14F-4D97-AF65-F5344CB8AC3E}">
        <p14:creationId xmlns:p14="http://schemas.microsoft.com/office/powerpoint/2010/main" val="29391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Use classifications to organize content items, such as news, events, images and all kind of custom or build-in modules.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9853C-7185-414A-9570-98EF5318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885" y="2894344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5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Build-In</a:t>
            </a:r>
          </a:p>
          <a:p>
            <a:pPr lvl="1"/>
            <a:r>
              <a:rPr lang="en-US" sz="2800" dirty="0"/>
              <a:t>Tags – build-in flat taxonomy</a:t>
            </a:r>
            <a:endParaRPr lang="en-US" sz="3200" dirty="0"/>
          </a:p>
          <a:p>
            <a:pPr lvl="1"/>
            <a:r>
              <a:rPr lang="en-US" sz="2800" dirty="0"/>
              <a:t>Category – build-in hierarchical taxonomy</a:t>
            </a:r>
            <a:endParaRPr lang="bg-BG" sz="2800" dirty="0"/>
          </a:p>
          <a:p>
            <a:pPr marL="456926" lvl="1" indent="0">
              <a:buNone/>
            </a:pPr>
            <a:endParaRPr lang="en-US" sz="2800" dirty="0"/>
          </a:p>
          <a:p>
            <a:r>
              <a:rPr lang="en-US" sz="3200" dirty="0"/>
              <a:t>Custom taxonomy </a:t>
            </a:r>
          </a:p>
          <a:p>
            <a:pPr marL="456926" lvl="1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6BE64-9CB8-44E3-AF9E-F77FA342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7" y="4399141"/>
            <a:ext cx="11847320" cy="1427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322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311" y="1321015"/>
            <a:ext cx="3908230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Flat taxonomy</a:t>
            </a:r>
          </a:p>
          <a:p>
            <a:pPr lvl="1"/>
            <a:r>
              <a:rPr lang="en-US" sz="2400" dirty="0"/>
              <a:t>Finance</a:t>
            </a:r>
          </a:p>
          <a:p>
            <a:pPr lvl="1"/>
            <a:r>
              <a:rPr lang="en-US" sz="2400" dirty="0"/>
              <a:t>Economics </a:t>
            </a:r>
          </a:p>
          <a:p>
            <a:pPr lvl="1"/>
            <a:r>
              <a:rPr lang="en-US" sz="2400" dirty="0"/>
              <a:t>Politics</a:t>
            </a:r>
          </a:p>
          <a:p>
            <a:pPr lvl="1"/>
            <a:r>
              <a:rPr lang="en-US" sz="2400" dirty="0"/>
              <a:t>Entertainment </a:t>
            </a:r>
          </a:p>
          <a:p>
            <a:pPr lvl="1"/>
            <a:r>
              <a:rPr lang="en-US" sz="2400" dirty="0"/>
              <a:t>Healthcare</a:t>
            </a:r>
          </a:p>
          <a:p>
            <a:pPr lvl="1"/>
            <a:r>
              <a:rPr lang="en-US" sz="2400" dirty="0"/>
              <a:t>Technology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7579638" y="1321015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r>
              <a:rPr lang="en-US" sz="2800" i="0" dirty="0"/>
              <a:t>Hierarchical Taxonomy</a:t>
            </a:r>
          </a:p>
          <a:p>
            <a:pPr lvl="1">
              <a:buSzTx/>
            </a:pPr>
            <a:r>
              <a:rPr lang="en-US" sz="2400" i="0" dirty="0"/>
              <a:t>Business</a:t>
            </a:r>
          </a:p>
          <a:p>
            <a:pPr lvl="2">
              <a:buSzTx/>
            </a:pPr>
            <a:r>
              <a:rPr lang="en-US" sz="2400" i="0" dirty="0"/>
              <a:t>Banking</a:t>
            </a:r>
          </a:p>
          <a:p>
            <a:pPr lvl="2">
              <a:buSzTx/>
            </a:pPr>
            <a:r>
              <a:rPr lang="en-US" sz="2400" i="0" dirty="0"/>
              <a:t>Tech</a:t>
            </a:r>
          </a:p>
          <a:p>
            <a:pPr lvl="2">
              <a:buSzTx/>
            </a:pPr>
            <a:r>
              <a:rPr lang="en-US" sz="2400" i="0" dirty="0"/>
              <a:t>Transport</a:t>
            </a:r>
          </a:p>
          <a:p>
            <a:pPr lvl="1">
              <a:buSzTx/>
            </a:pPr>
            <a:r>
              <a:rPr lang="en-US" sz="2400" i="0" dirty="0"/>
              <a:t>Entertainment</a:t>
            </a:r>
          </a:p>
          <a:p>
            <a:pPr lvl="2">
              <a:buSzTx/>
            </a:pPr>
            <a:r>
              <a:rPr lang="en-US" sz="2400" i="0" dirty="0"/>
              <a:t>Hollywood</a:t>
            </a:r>
          </a:p>
          <a:p>
            <a:pPr lvl="2">
              <a:buSzTx/>
            </a:pPr>
            <a:r>
              <a:rPr lang="en-US" sz="2400" i="0" dirty="0"/>
              <a:t>Sport</a:t>
            </a:r>
          </a:p>
          <a:p>
            <a:pPr lvl="3">
              <a:buSzTx/>
            </a:pPr>
            <a:r>
              <a:rPr lang="en-US" sz="2200" i="0" dirty="0"/>
              <a:t>Soccer</a:t>
            </a:r>
          </a:p>
          <a:p>
            <a:pPr lvl="3">
              <a:buSzTx/>
            </a:pPr>
            <a:r>
              <a:rPr lang="en-US" sz="2200" i="0" dirty="0"/>
              <a:t>Hockey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7D5A60-F8C9-4991-84E2-5A57466AFE6F}"/>
              </a:ext>
            </a:extLst>
          </p:cNvPr>
          <p:cNvCxnSpPr>
            <a:cxnSpLocks/>
          </p:cNvCxnSpPr>
          <p:nvPr/>
        </p:nvCxnSpPr>
        <p:spPr bwMode="auto">
          <a:xfrm>
            <a:off x="5941573" y="1321015"/>
            <a:ext cx="0" cy="48285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9290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Vocabulary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Taxonomy</a:t>
            </a:r>
            <a:r>
              <a:rPr lang="en-US" dirty="0"/>
              <a:t> – the whole classification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Tags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Categories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Organization Type</a:t>
            </a:r>
            <a:r>
              <a:rPr lang="en-US" dirty="0"/>
              <a:t>’ is a custom flat </a:t>
            </a:r>
            <a:r>
              <a:rPr lang="en-US" b="1" dirty="0"/>
              <a:t>taxonomy</a:t>
            </a:r>
            <a:r>
              <a:rPr lang="en-US" dirty="0"/>
              <a:t>. (</a:t>
            </a:r>
            <a:r>
              <a:rPr lang="en-US" i="1" dirty="0"/>
              <a:t>Public, Private, Government, NGO</a:t>
            </a:r>
            <a:r>
              <a:rPr lang="en-US" dirty="0"/>
              <a:t>)</a:t>
            </a:r>
          </a:p>
          <a:p>
            <a:r>
              <a:rPr lang="en-US" b="1" dirty="0"/>
              <a:t>Taxon</a:t>
            </a:r>
            <a:r>
              <a:rPr lang="en-US" dirty="0"/>
              <a:t> – single Taxonomy item. </a:t>
            </a:r>
          </a:p>
          <a:p>
            <a:pPr lvl="1"/>
            <a:r>
              <a:rPr lang="en-US" dirty="0"/>
              <a:t>For example: ‘NGO’</a:t>
            </a:r>
          </a:p>
          <a:p>
            <a:r>
              <a:rPr lang="en-US" b="1" dirty="0"/>
              <a:t>Taxa</a:t>
            </a:r>
            <a:r>
              <a:rPr lang="en-US" dirty="0"/>
              <a:t> – many Taxon</a:t>
            </a:r>
          </a:p>
          <a:p>
            <a:pPr lvl="1"/>
            <a:r>
              <a:rPr lang="en-US" dirty="0"/>
              <a:t>For example: </a:t>
            </a:r>
            <a:r>
              <a:rPr lang="en-US" i="1" dirty="0"/>
              <a:t>Thriller, Horror, Drama</a:t>
            </a:r>
          </a:p>
          <a:p>
            <a:pPr marL="913852" lvl="2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2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Lesson 1: Introduction to Sitefinity. </a:t>
            </a:r>
            <a:endParaRPr lang="en-US" i="1" u="sng" dirty="0">
              <a:solidFill>
                <a:schemeClr val="accent1"/>
              </a:solidFill>
            </a:endParaRPr>
          </a:p>
          <a:p>
            <a:r>
              <a:rPr lang="en-US" dirty="0"/>
              <a:t>Lesson 2:  Architecture and Patterns </a:t>
            </a:r>
            <a:endParaRPr lang="bg-BG" i="1" u="sng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Lesson 3: Managing Pages and Widgets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4: Working with Content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5: Rapid Development of Modules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6: Rapid Development of Forms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7: Customizing Presentation Layer </a:t>
            </a:r>
          </a:p>
          <a:p>
            <a:r>
              <a:rPr lang="en-US" dirty="0"/>
              <a:t>Lesson 8: Web Services, C# API</a:t>
            </a:r>
          </a:p>
          <a:p>
            <a:r>
              <a:rPr lang="en-US" dirty="0"/>
              <a:t>Lesson 9: Administration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90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368672" y="1310439"/>
            <a:ext cx="795906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Build-In Taxonomies.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Create a few sample news items and categorize them by Business, Politics and Sport.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Configure a news widget to display ‘Sport’ articles only.</a:t>
            </a:r>
          </a:p>
          <a:p>
            <a:pPr lvl="1" algn="l"/>
            <a:endParaRPr lang="en-US" sz="2600" b="1" i="0" dirty="0"/>
          </a:p>
          <a:p>
            <a:pPr lvl="1" algn="l"/>
            <a:r>
              <a:rPr lang="en-US" b="1" dirty="0"/>
              <a:t>What kind of taxonomy are you going to use?</a:t>
            </a:r>
          </a:p>
          <a:p>
            <a:pPr lvl="1" algn="l"/>
            <a:r>
              <a:rPr lang="en-US" b="1" dirty="0"/>
              <a:t>Why?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31873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 Taxonomies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95" y="1200154"/>
            <a:ext cx="7950919" cy="898153"/>
          </a:xfrm>
        </p:spPr>
        <p:txBody>
          <a:bodyPr/>
          <a:lstStyle/>
          <a:p>
            <a:r>
              <a:rPr lang="en-US" sz="2800" dirty="0"/>
              <a:t>Create your own flat or hierarchical taxonomy</a:t>
            </a:r>
          </a:p>
          <a:p>
            <a:pPr marL="913852" lvl="2" indent="0">
              <a:buNone/>
            </a:pPr>
            <a:endParaRPr lang="en-US" sz="2800" i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86C4E-D311-47F4-8CE2-0447D613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7" y="3195983"/>
            <a:ext cx="3781425" cy="1533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FA22E-EC36-4103-B840-0E13A946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165" y="2219168"/>
            <a:ext cx="607695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9D835F-6061-4D19-B492-3E40068C6612}"/>
              </a:ext>
            </a:extLst>
          </p:cNvPr>
          <p:cNvSpPr/>
          <p:nvPr/>
        </p:nvSpPr>
        <p:spPr bwMode="auto">
          <a:xfrm>
            <a:off x="1992429" y="4224180"/>
            <a:ext cx="1251285" cy="280443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50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661606"/>
            <a:ext cx="5809119" cy="3534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All taxonomies preview. </a:t>
            </a:r>
          </a:p>
          <a:p>
            <a:pPr marL="0" indent="0">
              <a:buNone/>
            </a:pPr>
            <a:r>
              <a:rPr lang="en-US" sz="4400" b="1" dirty="0"/>
              <a:t>Creating a custom Taxonomy from the backend.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73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5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Modules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90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1321665"/>
          </a:xfrm>
        </p:spPr>
        <p:txBody>
          <a:bodyPr/>
          <a:lstStyle/>
          <a:p>
            <a:r>
              <a:rPr lang="en-US" sz="2800" dirty="0"/>
              <a:t>Dynamic Module – to fit your business needs, when build-in modules aren’t enough. 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474E-A3A0-44FC-AA61-DC5A7CE9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021" y="2381522"/>
            <a:ext cx="3486752" cy="3545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668DE-B131-47F7-A456-A6A23C26A1D4}"/>
              </a:ext>
            </a:extLst>
          </p:cNvPr>
          <p:cNvSpPr txBox="1"/>
          <p:nvPr/>
        </p:nvSpPr>
        <p:spPr bwMode="auto">
          <a:xfrm>
            <a:off x="851224" y="2859115"/>
            <a:ext cx="7219398" cy="334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3600" i="0" dirty="0"/>
              <a:t>Example dynamic modules</a:t>
            </a:r>
            <a:r>
              <a:rPr lang="bg-BG" sz="3600" i="0" dirty="0"/>
              <a:t>:</a:t>
            </a:r>
            <a:r>
              <a:rPr lang="en-US" sz="3600" i="0" dirty="0"/>
              <a:t> </a:t>
            </a:r>
          </a:p>
          <a:p>
            <a:pPr algn="l">
              <a:buSzTx/>
            </a:pPr>
            <a:r>
              <a:rPr lang="en-US" b="1" i="0" dirty="0"/>
              <a:t>Authors</a:t>
            </a:r>
            <a:r>
              <a:rPr lang="en-US" i="0" dirty="0"/>
              <a:t> – Name (short text), Avatar (Related Media), Twitter URL (short text)</a:t>
            </a:r>
          </a:p>
          <a:p>
            <a:pPr algn="l">
              <a:buSzTx/>
            </a:pPr>
            <a:r>
              <a:rPr lang="en-US" b="1" i="0" dirty="0"/>
              <a:t>Testimonials</a:t>
            </a:r>
            <a:r>
              <a:rPr lang="en-US" i="0" dirty="0"/>
              <a:t> – Client (related data),  Text (long text), Rating (Number 1-5 incl.)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B5A4C9-4BA7-40E6-B749-0AEBC0A08274}"/>
              </a:ext>
            </a:extLst>
          </p:cNvPr>
          <p:cNvSpPr/>
          <p:nvPr/>
        </p:nvSpPr>
        <p:spPr bwMode="auto">
          <a:xfrm>
            <a:off x="800052" y="3551722"/>
            <a:ext cx="641889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6875D2-DC66-4032-9B69-6E4B88B7CF85}"/>
              </a:ext>
            </a:extLst>
          </p:cNvPr>
          <p:cNvSpPr/>
          <p:nvPr/>
        </p:nvSpPr>
        <p:spPr bwMode="auto">
          <a:xfrm>
            <a:off x="800052" y="4529584"/>
            <a:ext cx="660177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18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320B28-CEDF-49B0-A608-860BBDFFC854}"/>
              </a:ext>
            </a:extLst>
          </p:cNvPr>
          <p:cNvSpPr txBox="1">
            <a:spLocks/>
          </p:cNvSpPr>
          <p:nvPr/>
        </p:nvSpPr>
        <p:spPr>
          <a:xfrm>
            <a:off x="691441" y="1963554"/>
            <a:ext cx="5508915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Text (Short text / Long text field)</a:t>
            </a:r>
          </a:p>
          <a:p>
            <a:pPr lvl="1">
              <a:buSzTx/>
            </a:pPr>
            <a:r>
              <a:rPr lang="en-US" sz="2400" i="0" dirty="0"/>
              <a:t>Choices (Checkboxes / Radio buttons) </a:t>
            </a:r>
          </a:p>
          <a:p>
            <a:pPr lvl="1">
              <a:buSzTx/>
            </a:pPr>
            <a:r>
              <a:rPr lang="en-US" sz="2400" i="0" dirty="0"/>
              <a:t>Boolean (Yes/No)</a:t>
            </a:r>
          </a:p>
          <a:p>
            <a:pPr lvl="1">
              <a:buSzTx/>
            </a:pPr>
            <a:r>
              <a:rPr lang="en-US" sz="2400" i="0" dirty="0"/>
              <a:t>Date &amp; Time</a:t>
            </a:r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C63BA7-6DDF-4B72-9882-72060CA06323}"/>
              </a:ext>
            </a:extLst>
          </p:cNvPr>
          <p:cNvSpPr txBox="1">
            <a:spLocks/>
          </p:cNvSpPr>
          <p:nvPr/>
        </p:nvSpPr>
        <p:spPr>
          <a:xfrm>
            <a:off x="5880923" y="1963554"/>
            <a:ext cx="5756020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 – Images, Files, etc.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</a:t>
            </a:r>
            <a:r>
              <a:rPr lang="en-US" sz="2400" u="sng" dirty="0"/>
              <a:t>Next Slide</a:t>
            </a:r>
            <a:r>
              <a:rPr lang="en-US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6D125-10D8-4503-95E0-16B52546177B}"/>
              </a:ext>
            </a:extLst>
          </p:cNvPr>
          <p:cNvSpPr txBox="1"/>
          <p:nvPr/>
        </p:nvSpPr>
        <p:spPr bwMode="auto">
          <a:xfrm>
            <a:off x="636165" y="1405288"/>
            <a:ext cx="11128381" cy="68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2800" i="0" dirty="0"/>
              <a:t>Available field types – Just as  the custom fields for Build-In modules</a:t>
            </a:r>
          </a:p>
        </p:txBody>
      </p:sp>
    </p:spTree>
    <p:extLst>
      <p:ext uri="{BB962C8B-B14F-4D97-AF65-F5344CB8AC3E}">
        <p14:creationId xmlns:p14="http://schemas.microsoft.com/office/powerpoint/2010/main" val="23619038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Related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806" y="1541798"/>
            <a:ext cx="11582401" cy="590931"/>
          </a:xfrm>
        </p:spPr>
        <p:txBody>
          <a:bodyPr/>
          <a:lstStyle/>
          <a:p>
            <a:r>
              <a:rPr lang="en-US" sz="2800" dirty="0"/>
              <a:t>Related data example</a:t>
            </a:r>
          </a:p>
          <a:p>
            <a:pPr marL="456926" lvl="1" indent="0">
              <a:buNone/>
            </a:pPr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896CD3-A697-43BF-8B92-BAD3FACA0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54636"/>
              </p:ext>
            </p:extLst>
          </p:nvPr>
        </p:nvGraphicFramePr>
        <p:xfrm>
          <a:off x="772186" y="3021444"/>
          <a:ext cx="437257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787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05469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‘Testimonial’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(Client)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(0-5)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16BCD90-3D58-44C9-8F88-1CA6A3185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28933"/>
              </p:ext>
            </p:extLst>
          </p:nvPr>
        </p:nvGraphicFramePr>
        <p:xfrm>
          <a:off x="6251007" y="3021444"/>
          <a:ext cx="5165632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00886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664746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‘Client’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(Company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Image (Single)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413227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E416333-8904-42F0-B85D-4B4344BBF9A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V="1">
            <a:off x="5144755" y="3021444"/>
            <a:ext cx="3689068" cy="1309398"/>
          </a:xfrm>
          <a:prstGeom prst="bentConnector4">
            <a:avLst>
              <a:gd name="adj1" fmla="val 14994"/>
              <a:gd name="adj2" fmla="val 117458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4479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Modules &amp; Module Builder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18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480545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843548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Create Progress Leadership Module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68507513-59CA-42EE-9BAA-EC08C65AD33F}"/>
              </a:ext>
            </a:extLst>
          </p:cNvPr>
          <p:cNvSpPr txBox="1"/>
          <p:nvPr/>
        </p:nvSpPr>
        <p:spPr bwMode="auto">
          <a:xfrm>
            <a:off x="1604566" y="2110112"/>
            <a:ext cx="7603066" cy="37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100FB-16ED-45E1-ACB4-7E530EAD6791}"/>
              </a:ext>
            </a:extLst>
          </p:cNvPr>
          <p:cNvSpPr txBox="1"/>
          <p:nvPr/>
        </p:nvSpPr>
        <p:spPr bwMode="auto">
          <a:xfrm>
            <a:off x="1219200" y="6207760"/>
            <a:ext cx="616373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C0EE3-9921-481B-8992-4D3429A9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16" y="2681810"/>
            <a:ext cx="7099173" cy="3659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BDB1B8-1393-4BFA-AE59-6F5FE0B86C58}"/>
              </a:ext>
            </a:extLst>
          </p:cNvPr>
          <p:cNvSpPr txBox="1"/>
          <p:nvPr/>
        </p:nvSpPr>
        <p:spPr bwMode="auto">
          <a:xfrm>
            <a:off x="1740665" y="2166987"/>
            <a:ext cx="6522564" cy="51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hlinkClick r:id="rId6"/>
              </a:rPr>
              <a:t>https://www.progress.com/company/leadership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9951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 widgets.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br>
              <a:rPr lang="en-US" sz="2800" dirty="0"/>
            </a:br>
            <a:r>
              <a:rPr lang="en-US" sz="2800" dirty="0"/>
              <a:t>The fastest way to display data stored in modules is to take advantage of </a:t>
            </a:r>
            <a:r>
              <a:rPr lang="en-US" sz="2800" b="1" dirty="0">
                <a:solidFill>
                  <a:srgbClr val="92D050"/>
                </a:solidFill>
              </a:rPr>
              <a:t>Dynamic module widgets.</a:t>
            </a:r>
            <a:br>
              <a:rPr lang="en-US" sz="2800" b="1" dirty="0">
                <a:solidFill>
                  <a:srgbClr val="92D050"/>
                </a:solidFill>
              </a:rPr>
            </a:br>
            <a:endParaRPr lang="en-US" sz="2800" b="1" dirty="0">
              <a:solidFill>
                <a:srgbClr val="92D050"/>
              </a:solidFill>
            </a:endParaRPr>
          </a:p>
          <a:p>
            <a:r>
              <a:rPr lang="en-US" dirty="0"/>
              <a:t>Auto Generated once a module is created</a:t>
            </a:r>
          </a:p>
          <a:p>
            <a:r>
              <a:rPr lang="en-US" dirty="0"/>
              <a:t>Allows List and Detail views, like stock content widgets (News, Events)</a:t>
            </a:r>
          </a:p>
          <a:p>
            <a:r>
              <a:rPr lang="en-US" dirty="0"/>
              <a:t>Allows taking advantage of powerful widget designer (filtration of items by tag, date, etc.)</a:t>
            </a:r>
          </a:p>
          <a:p>
            <a:r>
              <a:rPr lang="en-US" dirty="0"/>
              <a:t>Allows creating custom templates or modify existing ones to fit your presentation needs. </a:t>
            </a:r>
          </a:p>
        </p:txBody>
      </p:sp>
    </p:spTree>
    <p:extLst>
      <p:ext uri="{BB962C8B-B14F-4D97-AF65-F5344CB8AC3E}">
        <p14:creationId xmlns:p14="http://schemas.microsoft.com/office/powerpoint/2010/main" val="203634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Setup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that your exercise environment is set up correctly:</a:t>
            </a:r>
          </a:p>
          <a:p>
            <a:r>
              <a:rPr lang="en-US" dirty="0"/>
              <a:t>Do you have the required software installed on your computer?</a:t>
            </a:r>
          </a:p>
          <a:p>
            <a:pPr lvl="1"/>
            <a:r>
              <a:rPr lang="en-US" dirty="0"/>
              <a:t>Windows 10 or Windows Server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Microsoft Visual Studio 2022</a:t>
            </a:r>
          </a:p>
          <a:p>
            <a:pPr lvl="1"/>
            <a:r>
              <a:rPr lang="en-US" dirty="0"/>
              <a:t>.NET Framework 4.8 or higher</a:t>
            </a:r>
          </a:p>
          <a:p>
            <a:pPr lvl="1"/>
            <a:r>
              <a:rPr lang="en-US" dirty="0"/>
              <a:t>Latest Official Sitefinity Version Project Manager with active trial license </a:t>
            </a:r>
          </a:p>
          <a:p>
            <a:pPr lvl="1"/>
            <a:r>
              <a:rPr lang="en-US" dirty="0"/>
              <a:t>Microsoft SQL Server or Microsoft SQL Server Express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you have an empty project created in the Project Manager?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58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 widgets.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41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856744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6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Forms.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080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Module image for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519333" cy="5172075"/>
          </a:xfrm>
        </p:spPr>
        <p:txBody>
          <a:bodyPr/>
          <a:lstStyle/>
          <a:p>
            <a:r>
              <a:rPr lang="en-US" sz="2800" dirty="0"/>
              <a:t>Module to allow storing of user-generated content</a:t>
            </a:r>
          </a:p>
          <a:p>
            <a:pPr lvl="1"/>
            <a:r>
              <a:rPr lang="en-US" sz="2400" dirty="0"/>
              <a:t>Accessed in Content &gt; Forms &gt; Form responses </a:t>
            </a:r>
          </a:p>
          <a:p>
            <a:endParaRPr lang="en-US" sz="2800" dirty="0"/>
          </a:p>
          <a:p>
            <a:r>
              <a:rPr lang="en-US" sz="2800" dirty="0"/>
              <a:t>Building a form – similar experience as page editing, via form widgets.</a:t>
            </a:r>
          </a:p>
          <a:p>
            <a:endParaRPr lang="en-US" sz="2800" dirty="0"/>
          </a:p>
          <a:p>
            <a:r>
              <a:rPr lang="en-US" sz="2800" dirty="0"/>
              <a:t>Form displayed on pages via the Forms widget</a:t>
            </a:r>
          </a:p>
        </p:txBody>
      </p:sp>
    </p:spTree>
    <p:extLst>
      <p:ext uri="{BB962C8B-B14F-4D97-AF65-F5344CB8AC3E}">
        <p14:creationId xmlns:p14="http://schemas.microsoft.com/office/powerpoint/2010/main" val="4838503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Forms</a:t>
            </a:r>
          </a:p>
          <a:p>
            <a:r>
              <a:rPr lang="en-US" sz="2800" dirty="0"/>
              <a:t>Forms – a built-in module </a:t>
            </a:r>
            <a:br>
              <a:rPr lang="en-US" sz="2800" dirty="0"/>
            </a:br>
            <a:r>
              <a:rPr lang="en-US" sz="2800" dirty="0"/>
              <a:t>Used to complete a survey, fill in questionnaires, thus collecting information in an easy and streamlined manner. </a:t>
            </a: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Forms Builder</a:t>
            </a:r>
          </a:p>
          <a:p>
            <a:r>
              <a:rPr lang="en-US" sz="2800" dirty="0"/>
              <a:t>Takes advantage of the same WYSIWYG: </a:t>
            </a:r>
          </a:p>
          <a:p>
            <a:pPr marL="0" indent="0">
              <a:buNone/>
            </a:pPr>
            <a:r>
              <a:rPr lang="en-US" sz="2800" dirty="0"/>
              <a:t>drag and drop editor - similar experience as page editing, via form widgets. </a:t>
            </a:r>
          </a:p>
        </p:txBody>
      </p:sp>
    </p:spTree>
    <p:extLst>
      <p:ext uri="{BB962C8B-B14F-4D97-AF65-F5344CB8AC3E}">
        <p14:creationId xmlns:p14="http://schemas.microsoft.com/office/powerpoint/2010/main" val="3866309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 responses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161866" cy="5172075"/>
          </a:xfrm>
        </p:spPr>
        <p:txBody>
          <a:bodyPr/>
          <a:lstStyle/>
          <a:p>
            <a:r>
              <a:rPr lang="en-US" sz="2800" dirty="0"/>
              <a:t>All forms responses are stored in Sitefinity</a:t>
            </a:r>
          </a:p>
          <a:p>
            <a:r>
              <a:rPr lang="en-US" sz="2800" dirty="0"/>
              <a:t>CRUD operations available.</a:t>
            </a:r>
          </a:p>
          <a:p>
            <a:r>
              <a:rPr lang="en-US" sz="2800" dirty="0"/>
              <a:t>No workflow</a:t>
            </a:r>
            <a:br>
              <a:rPr lang="en-US" sz="2800" dirty="0"/>
            </a:br>
            <a:r>
              <a:rPr lang="en-US" sz="2800" dirty="0"/>
              <a:t>(Published, </a:t>
            </a:r>
            <a:br>
              <a:rPr lang="en-US" sz="2800" dirty="0"/>
            </a:br>
            <a:r>
              <a:rPr lang="en-US" sz="2800" dirty="0"/>
              <a:t>Unpublished, etc.)</a:t>
            </a:r>
          </a:p>
          <a:p>
            <a:r>
              <a:rPr lang="en-US" sz="2800" dirty="0"/>
              <a:t>Exportable as Excel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6DA7F46-7CED-4516-9E13-B3C27F9B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67" y="2345855"/>
            <a:ext cx="7676157" cy="3817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6812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Forms &amp; form responses. Forms Builder. </a:t>
            </a:r>
            <a:br>
              <a:rPr lang="en-US" sz="4400" b="1" dirty="0"/>
            </a:br>
            <a:r>
              <a:rPr lang="en-US" sz="4400" b="1" u="sng" dirty="0"/>
              <a:t>Advanced</a:t>
            </a:r>
            <a:r>
              <a:rPr lang="en-US" sz="4400" b="1" dirty="0"/>
              <a:t>: SMTP Settings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1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</a:t>
            </a:r>
            <a:r>
              <a:rPr lang="en-AU" sz="4900" dirty="0"/>
              <a:t>7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Customizing Presentation Layer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585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Presentation Layer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4E726F-93D5-4225-8855-8A3E0508F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24002" y="1735857"/>
            <a:ext cx="5983560" cy="425436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36E7E95-AB68-45D1-A0A7-614F13EF5440}"/>
              </a:ext>
            </a:extLst>
          </p:cNvPr>
          <p:cNvSpPr txBox="1">
            <a:spLocks/>
          </p:cNvSpPr>
          <p:nvPr/>
        </p:nvSpPr>
        <p:spPr>
          <a:xfrm>
            <a:off x="370216" y="1970175"/>
            <a:ext cx="6753013" cy="3785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SzTx/>
            </a:pPr>
            <a:r>
              <a:rPr lang="en-US" sz="2800" i="0" dirty="0"/>
              <a:t>Resource packages</a:t>
            </a:r>
          </a:p>
          <a:p>
            <a:pPr>
              <a:buSzTx/>
            </a:pPr>
            <a:endParaRPr lang="en-US" sz="2800" i="0" dirty="0"/>
          </a:p>
          <a:p>
            <a:pPr>
              <a:buSzTx/>
            </a:pPr>
            <a:r>
              <a:rPr lang="en-US" sz="2800" i="0" dirty="0"/>
              <a:t>Custom Page Templates</a:t>
            </a:r>
          </a:p>
          <a:p>
            <a:pPr>
              <a:buSzTx/>
            </a:pPr>
            <a:endParaRPr lang="en-US" sz="2800" i="0" dirty="0"/>
          </a:p>
          <a:p>
            <a:pPr>
              <a:buSzTx/>
            </a:pPr>
            <a:r>
              <a:rPr lang="en-US" sz="2800" i="0" dirty="0"/>
              <a:t>Custom Widget Templates</a:t>
            </a:r>
          </a:p>
          <a:p>
            <a:pPr>
              <a:buSzTx/>
            </a:pPr>
            <a:endParaRPr lang="en-US" sz="2800" i="0" dirty="0"/>
          </a:p>
          <a:p>
            <a:pPr>
              <a:buSzTx/>
            </a:pPr>
            <a:r>
              <a:rPr lang="en-US" sz="2800" i="0" dirty="0"/>
              <a:t>Others</a:t>
            </a:r>
          </a:p>
          <a:p>
            <a:pPr lvl="1">
              <a:buSzTx/>
            </a:pPr>
            <a:endParaRPr lang="en-US" sz="2400" i="0" dirty="0"/>
          </a:p>
        </p:txBody>
      </p:sp>
    </p:spTree>
    <p:extLst>
      <p:ext uri="{BB962C8B-B14F-4D97-AF65-F5344CB8AC3E}">
        <p14:creationId xmlns:p14="http://schemas.microsoft.com/office/powerpoint/2010/main" val="41958117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Resource Packages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5"/>
            <a:ext cx="6753013" cy="1841428"/>
          </a:xfrm>
        </p:spPr>
        <p:txBody>
          <a:bodyPr/>
          <a:lstStyle/>
          <a:p>
            <a:r>
              <a:rPr lang="en-US" sz="2800" dirty="0"/>
              <a:t>All resource packages are placed in </a:t>
            </a:r>
            <a:r>
              <a:rPr lang="en-US" sz="2800" dirty="0">
                <a:solidFill>
                  <a:schemeClr val="accent1"/>
                </a:solidFill>
              </a:rPr>
              <a:t>~/</a:t>
            </a:r>
            <a:r>
              <a:rPr lang="en-US" sz="2800" dirty="0" err="1">
                <a:solidFill>
                  <a:schemeClr val="accent1"/>
                </a:solidFill>
              </a:rPr>
              <a:t>ResourcePackages</a:t>
            </a:r>
            <a:r>
              <a:rPr lang="en-US" sz="2800" dirty="0">
                <a:solidFill>
                  <a:srgbClr val="007B7C"/>
                </a:solidFill>
              </a:rPr>
              <a:t> </a:t>
            </a:r>
            <a:r>
              <a:rPr lang="en-US" sz="2800" dirty="0"/>
              <a:t>folder. Each folder inside is considered as a separate package.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2533E-344F-4F3E-B5C2-686683EF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521" y="1200155"/>
            <a:ext cx="3325178" cy="4004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5C88E9-3624-4826-86D5-1EA1E243B8F3}"/>
              </a:ext>
            </a:extLst>
          </p:cNvPr>
          <p:cNvSpPr/>
          <p:nvPr/>
        </p:nvSpPr>
        <p:spPr bwMode="auto">
          <a:xfrm>
            <a:off x="8345103" y="2685448"/>
            <a:ext cx="1751798" cy="202131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4FD34E33-BD32-46EE-9295-E8D4D88A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031" y="4646718"/>
            <a:ext cx="722230" cy="768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38237-616B-4C51-9165-83F9266727F6}"/>
              </a:ext>
            </a:extLst>
          </p:cNvPr>
          <p:cNvSpPr txBox="1"/>
          <p:nvPr/>
        </p:nvSpPr>
        <p:spPr bwMode="auto">
          <a:xfrm>
            <a:off x="1913072" y="4255558"/>
            <a:ext cx="5672170" cy="78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Projects come with a build-in Bootstrap resource package. </a:t>
            </a:r>
            <a:br>
              <a:rPr lang="en-US" i="0" dirty="0"/>
            </a:br>
            <a:r>
              <a:rPr lang="en-US" i="0" dirty="0"/>
              <a:t>Bootstrap version depends on which Sitefinity version is being used, where 4.0 is the latest for Sitefinity 12.2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2390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Resource Packages folder structure. Built-in Bootstrap package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200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6B13-3442-F7B6-2570-BEEE8026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Setup you empty Sitefinity project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530838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custom page templates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BE11C17-FB10-4F0D-BCB9-44D4EC6DF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44" y="837911"/>
            <a:ext cx="4352958" cy="5540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51473D-0926-4CCC-9E9A-14AA34C06ABA}"/>
              </a:ext>
            </a:extLst>
          </p:cNvPr>
          <p:cNvSpPr txBox="1">
            <a:spLocks/>
          </p:cNvSpPr>
          <p:nvPr/>
        </p:nvSpPr>
        <p:spPr>
          <a:xfrm>
            <a:off x="2187304" y="959260"/>
            <a:ext cx="57427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62D14-FED6-48EF-A026-50E5539BE11B}"/>
              </a:ext>
            </a:extLst>
          </p:cNvPr>
          <p:cNvSpPr txBox="1"/>
          <p:nvPr/>
        </p:nvSpPr>
        <p:spPr>
          <a:xfrm>
            <a:off x="8288814" y="367501"/>
            <a:ext cx="251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10C61-65BE-4D03-8C4E-DC9682686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73" y="3296160"/>
            <a:ext cx="3241080" cy="324108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0CC165C-05F2-4655-8339-7FDFB7B72E5C}"/>
              </a:ext>
            </a:extLst>
          </p:cNvPr>
          <p:cNvSpPr txBox="1"/>
          <p:nvPr/>
        </p:nvSpPr>
        <p:spPr bwMode="auto">
          <a:xfrm>
            <a:off x="8490958" y="3442083"/>
            <a:ext cx="14262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1800" i="0" dirty="0">
                <a:latin typeface="Berlin Sans FB Demi" panose="020E0802020502020306" pitchFamily="34" charset="0"/>
              </a:rPr>
              <a:t>Empty Placeholder</a:t>
            </a:r>
            <a:endParaRPr lang="en-US" sz="1800" i="0" dirty="0">
              <a:latin typeface="Berlin Sans FB Demi" panose="020E0802020502020306" pitchFamily="34" charset="0"/>
            </a:endParaRPr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0543D54F-C16E-425C-B849-D8B2330EF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73" y="3785303"/>
            <a:ext cx="1752600" cy="1063551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976CF67D-5C13-4488-94C5-72C87C1CF41B}"/>
              </a:ext>
            </a:extLst>
          </p:cNvPr>
          <p:cNvSpPr txBox="1"/>
          <p:nvPr/>
        </p:nvSpPr>
        <p:spPr bwMode="auto">
          <a:xfrm>
            <a:off x="4193685" y="4151505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A45A65DA-1282-4D66-ACA9-61031DFB8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4801117"/>
            <a:ext cx="2592473" cy="441095"/>
          </a:xfrm>
          <a:prstGeom prst="rect">
            <a:avLst/>
          </a:prstGeom>
        </p:spPr>
      </p:pic>
      <p:sp>
        <p:nvSpPr>
          <p:cNvPr id="31" name="TextBox 18">
            <a:extLst>
              <a:ext uri="{FF2B5EF4-FFF2-40B4-BE49-F238E27FC236}">
                <a16:creationId xmlns:a16="http://schemas.microsoft.com/office/drawing/2014/main" id="{EC9175BA-8164-4B3F-8945-524BAB9B6B15}"/>
              </a:ext>
            </a:extLst>
          </p:cNvPr>
          <p:cNvSpPr txBox="1"/>
          <p:nvPr/>
        </p:nvSpPr>
        <p:spPr bwMode="auto">
          <a:xfrm>
            <a:off x="8569257" y="4834283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Footer Widget</a:t>
            </a:r>
          </a:p>
        </p:txBody>
      </p:sp>
      <p:pic>
        <p:nvPicPr>
          <p:cNvPr id="33" name="Picture 16">
            <a:extLst>
              <a:ext uri="{FF2B5EF4-FFF2-40B4-BE49-F238E27FC236}">
                <a16:creationId xmlns:a16="http://schemas.microsoft.com/office/drawing/2014/main" id="{E85438C6-743D-4BB1-B097-0596653BC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2332692"/>
            <a:ext cx="2592473" cy="399592"/>
          </a:xfrm>
          <a:prstGeom prst="rect">
            <a:avLst/>
          </a:prstGeom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AE116768-EC3B-452C-9324-861B5D42F752}"/>
              </a:ext>
            </a:extLst>
          </p:cNvPr>
          <p:cNvSpPr txBox="1"/>
          <p:nvPr/>
        </p:nvSpPr>
        <p:spPr bwMode="auto">
          <a:xfrm>
            <a:off x="8569257" y="2338474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Navigation Widget</a:t>
            </a:r>
          </a:p>
        </p:txBody>
      </p:sp>
      <p:pic>
        <p:nvPicPr>
          <p:cNvPr id="36" name="Picture 16">
            <a:extLst>
              <a:ext uri="{FF2B5EF4-FFF2-40B4-BE49-F238E27FC236}">
                <a16:creationId xmlns:a16="http://schemas.microsoft.com/office/drawing/2014/main" id="{6742423C-AB39-4A9D-B8AA-44C58A068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513" y="3034599"/>
            <a:ext cx="620333" cy="1464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84EFD-D218-4831-827F-0D53DDF0D1FA}"/>
              </a:ext>
            </a:extLst>
          </p:cNvPr>
          <p:cNvSpPr txBox="1"/>
          <p:nvPr/>
        </p:nvSpPr>
        <p:spPr bwMode="auto">
          <a:xfrm>
            <a:off x="10500338" y="3319425"/>
            <a:ext cx="426332" cy="123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  <a:endParaRPr lang="en-US" sz="1800" i="0" dirty="0"/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356CE06B-475D-4276-8F51-77B27BA3735D}"/>
              </a:ext>
            </a:extLst>
          </p:cNvPr>
          <p:cNvSpPr txBox="1"/>
          <p:nvPr/>
        </p:nvSpPr>
        <p:spPr>
          <a:xfrm>
            <a:off x="4126129" y="3145015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3A99FBC-18BF-494E-8E5D-A4AEC75BC7F6}"/>
              </a:ext>
            </a:extLst>
          </p:cNvPr>
          <p:cNvCxnSpPr>
            <a:cxnSpLocks/>
          </p:cNvCxnSpPr>
          <p:nvPr/>
        </p:nvCxnSpPr>
        <p:spPr bwMode="auto">
          <a:xfrm flipV="1">
            <a:off x="6067421" y="3606505"/>
            <a:ext cx="2221577" cy="159711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1D6EC07-B6FC-4BD7-8067-397B49285983}"/>
              </a:ext>
            </a:extLst>
          </p:cNvPr>
          <p:cNvSpPr/>
          <p:nvPr/>
        </p:nvSpPr>
        <p:spPr>
          <a:xfrm>
            <a:off x="557815" y="1204839"/>
            <a:ext cx="5742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i="0" dirty="0"/>
              <a:t>Create a template from (.</a:t>
            </a:r>
            <a:r>
              <a:rPr lang="en-US" b="1" i="0" dirty="0" err="1">
                <a:solidFill>
                  <a:schemeClr val="accent1"/>
                </a:solidFill>
              </a:rPr>
              <a:t>cshtml</a:t>
            </a:r>
            <a:r>
              <a:rPr lang="en-US" b="1" i="0" dirty="0"/>
              <a:t>) file. </a:t>
            </a:r>
          </a:p>
        </p:txBody>
      </p:sp>
    </p:spTree>
    <p:extLst>
      <p:ext uri="{BB962C8B-B14F-4D97-AF65-F5344CB8AC3E}">
        <p14:creationId xmlns:p14="http://schemas.microsoft.com/office/powerpoint/2010/main" val="25948519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Building a page template using .</a:t>
            </a:r>
            <a:r>
              <a:rPr lang="en-US" dirty="0" err="1"/>
              <a:t>cshtml</a:t>
            </a:r>
            <a:r>
              <a:rPr lang="en-US" dirty="0"/>
              <a:t> file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0446699" cy="460387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To create your own page template:</a:t>
            </a:r>
          </a:p>
          <a:p>
            <a:r>
              <a:rPr lang="en-US" dirty="0"/>
              <a:t>Create a new ASP.NET Razor Web Page (.</a:t>
            </a:r>
            <a:r>
              <a:rPr lang="en-US" dirty="0" err="1">
                <a:solidFill>
                  <a:schemeClr val="accent1"/>
                </a:solidFill>
              </a:rPr>
              <a:t>cshtml</a:t>
            </a:r>
            <a:r>
              <a:rPr lang="en-US" dirty="0"/>
              <a:t>) file </a:t>
            </a:r>
          </a:p>
          <a:p>
            <a:endParaRPr lang="en-US" dirty="0"/>
          </a:p>
          <a:p>
            <a:r>
              <a:rPr lang="en-US" dirty="0"/>
              <a:t>Strictly follow the naming conventions: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/</a:t>
            </a:r>
            <a:r>
              <a:rPr lang="en-US" b="1" dirty="0" err="1"/>
              <a:t>ResourcePackages</a:t>
            </a:r>
            <a:r>
              <a:rPr lang="en-US" b="1" dirty="0"/>
              <a:t>/[</a:t>
            </a:r>
            <a:r>
              <a:rPr lang="en-US" b="1" dirty="0" err="1">
                <a:solidFill>
                  <a:schemeClr val="accent1"/>
                </a:solidFill>
              </a:rPr>
              <a:t>ResourcePackageName</a:t>
            </a:r>
            <a:r>
              <a:rPr lang="en-US" b="1" dirty="0"/>
              <a:t>]/</a:t>
            </a:r>
            <a:r>
              <a:rPr lang="en-US" b="1" dirty="0" err="1"/>
              <a:t>Mvc</a:t>
            </a:r>
            <a:r>
              <a:rPr lang="en-US" b="1" dirty="0"/>
              <a:t>/</a:t>
            </a:r>
            <a:br>
              <a:rPr lang="en-US" b="1" dirty="0"/>
            </a:br>
            <a:r>
              <a:rPr lang="en-US" b="1" dirty="0"/>
              <a:t>					Views/Layouts/[</a:t>
            </a:r>
            <a:r>
              <a:rPr lang="en-US" b="1" dirty="0" err="1">
                <a:solidFill>
                  <a:schemeClr val="accent1"/>
                </a:solidFill>
              </a:rPr>
              <a:t>TemplateName</a:t>
            </a:r>
            <a:r>
              <a:rPr lang="en-US" b="1" dirty="0"/>
              <a:t>].</a:t>
            </a:r>
            <a:r>
              <a:rPr lang="en-US" b="1" dirty="0" err="1"/>
              <a:t>cshtml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Input the sample HTML code (received from the front-end Developer) by copying it into your layout file. </a:t>
            </a:r>
          </a:p>
          <a:p>
            <a:pPr lvl="1"/>
            <a:r>
              <a:rPr lang="en-US" dirty="0"/>
              <a:t>Sitefinity will automatically create a </a:t>
            </a:r>
            <a:r>
              <a:rPr lang="en-US" b="1" dirty="0"/>
              <a:t>page template </a:t>
            </a:r>
            <a:r>
              <a:rPr lang="en-US" dirty="0"/>
              <a:t>based on this layout file.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4191411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Building a page template using .</a:t>
            </a:r>
            <a:r>
              <a:rPr lang="en-US" dirty="0" err="1"/>
              <a:t>cshtml</a:t>
            </a:r>
            <a:r>
              <a:rPr lang="en-US" dirty="0"/>
              <a:t> file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F030754-A1ED-4FAB-ADE6-3704A3950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6" y="1317872"/>
            <a:ext cx="4352958" cy="5540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7B69A-43F4-44A6-8B00-4259FD6DB873}"/>
              </a:ext>
            </a:extLst>
          </p:cNvPr>
          <p:cNvSpPr txBox="1"/>
          <p:nvPr/>
        </p:nvSpPr>
        <p:spPr>
          <a:xfrm>
            <a:off x="3020128" y="1370682"/>
            <a:ext cx="251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HTML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DD2D2441-F18F-46FA-960B-6EE80B780E8F}"/>
              </a:ext>
            </a:extLst>
          </p:cNvPr>
          <p:cNvSpPr txBox="1"/>
          <p:nvPr/>
        </p:nvSpPr>
        <p:spPr bwMode="auto">
          <a:xfrm>
            <a:off x="1435640" y="3751841"/>
            <a:ext cx="14262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endParaRPr lang="en-US" sz="1800" i="0" dirty="0">
              <a:latin typeface="Berlin Sans FB Demi" panose="020E0802020502020306" pitchFamily="34" charset="0"/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45242CAC-3E50-4341-9B72-C7C3BB699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55" y="5281078"/>
            <a:ext cx="2592473" cy="441095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8ECEFDB9-6FC4-4D2B-8B6B-662454A07DC0}"/>
              </a:ext>
            </a:extLst>
          </p:cNvPr>
          <p:cNvSpPr txBox="1"/>
          <p:nvPr/>
        </p:nvSpPr>
        <p:spPr bwMode="auto">
          <a:xfrm>
            <a:off x="1513939" y="5314244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Footer Bar</a:t>
            </a:r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C47C3BCA-FB2D-4A87-B5A5-A217088EA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55" y="2812653"/>
            <a:ext cx="2592473" cy="399592"/>
          </a:xfrm>
          <a:prstGeom prst="rect">
            <a:avLst/>
          </a:prstGeom>
        </p:spPr>
      </p:pic>
      <p:sp>
        <p:nvSpPr>
          <p:cNvPr id="12" name="TextBox 18">
            <a:extLst>
              <a:ext uri="{FF2B5EF4-FFF2-40B4-BE49-F238E27FC236}">
                <a16:creationId xmlns:a16="http://schemas.microsoft.com/office/drawing/2014/main" id="{74515191-B748-4359-BDA8-47ABCACADA05}"/>
              </a:ext>
            </a:extLst>
          </p:cNvPr>
          <p:cNvSpPr txBox="1"/>
          <p:nvPr/>
        </p:nvSpPr>
        <p:spPr bwMode="auto">
          <a:xfrm>
            <a:off x="1513939" y="2818435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Navigation Bar</a:t>
            </a: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3176389B-B282-44E0-A8D8-D7C4D2C97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195" y="3514560"/>
            <a:ext cx="620333" cy="14642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C960BF-0E3B-4F42-99EF-A0BA9B5D2655}"/>
              </a:ext>
            </a:extLst>
          </p:cNvPr>
          <p:cNvSpPr txBox="1"/>
          <p:nvPr/>
        </p:nvSpPr>
        <p:spPr bwMode="auto">
          <a:xfrm>
            <a:off x="3445020" y="3799386"/>
            <a:ext cx="426332" cy="123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Sidebar</a:t>
            </a:r>
            <a:endParaRPr lang="en-US" sz="1800" i="0" dirty="0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7C74056F-F875-4C74-9AE8-749860307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494" y="1370682"/>
            <a:ext cx="4352958" cy="55401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27001C-E494-4F2B-92A9-E2367F1738B4}"/>
              </a:ext>
            </a:extLst>
          </p:cNvPr>
          <p:cNvSpPr txBox="1"/>
          <p:nvPr/>
        </p:nvSpPr>
        <p:spPr>
          <a:xfrm>
            <a:off x="9926363" y="1088129"/>
            <a:ext cx="251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 Template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431EC1A-7FF1-4B7B-8C11-0735B1D2825B}"/>
              </a:ext>
            </a:extLst>
          </p:cNvPr>
          <p:cNvSpPr txBox="1"/>
          <p:nvPr/>
        </p:nvSpPr>
        <p:spPr bwMode="auto">
          <a:xfrm>
            <a:off x="8054808" y="3974854"/>
            <a:ext cx="14262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1800" i="0" dirty="0">
                <a:latin typeface="Berlin Sans FB Demi" panose="020E0802020502020306" pitchFamily="34" charset="0"/>
              </a:rPr>
              <a:t>Content Placeholder</a:t>
            </a:r>
            <a:endParaRPr lang="en-US" sz="1800" i="0" dirty="0">
              <a:latin typeface="Berlin Sans FB Demi" panose="020E0802020502020306" pitchFamily="34" charset="0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CE260F9F-8D59-4202-92C0-1FAB7A280F3B}"/>
              </a:ext>
            </a:extLst>
          </p:cNvPr>
          <p:cNvSpPr txBox="1"/>
          <p:nvPr/>
        </p:nvSpPr>
        <p:spPr bwMode="auto">
          <a:xfrm>
            <a:off x="8133107" y="5367054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Footer Placeholder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E233CF54-D9DC-450E-8D50-CCF70E468DF1}"/>
              </a:ext>
            </a:extLst>
          </p:cNvPr>
          <p:cNvSpPr txBox="1"/>
          <p:nvPr/>
        </p:nvSpPr>
        <p:spPr bwMode="auto">
          <a:xfrm>
            <a:off x="7890127" y="2862214"/>
            <a:ext cx="27206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Navigation Placeholder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3412A1-FAC0-4059-9F7D-A8C96D4558FC}"/>
              </a:ext>
            </a:extLst>
          </p:cNvPr>
          <p:cNvSpPr txBox="1"/>
          <p:nvPr/>
        </p:nvSpPr>
        <p:spPr bwMode="auto">
          <a:xfrm>
            <a:off x="10064188" y="3626455"/>
            <a:ext cx="546602" cy="145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Sidebar Placeholder</a:t>
            </a:r>
            <a:endParaRPr lang="en-US" sz="1800" i="0" dirty="0"/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56731E9E-D6EB-41F2-B2A5-BFD09A703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54" y="3514560"/>
            <a:ext cx="1664707" cy="783459"/>
          </a:xfrm>
          <a:prstGeom prst="rect">
            <a:avLst/>
          </a:prstGeom>
        </p:spPr>
      </p:pic>
      <p:sp>
        <p:nvSpPr>
          <p:cNvPr id="36" name="TextBox 18">
            <a:extLst>
              <a:ext uri="{FF2B5EF4-FFF2-40B4-BE49-F238E27FC236}">
                <a16:creationId xmlns:a16="http://schemas.microsoft.com/office/drawing/2014/main" id="{8257C5CC-C02B-421B-9FCA-22113A4985BD}"/>
              </a:ext>
            </a:extLst>
          </p:cNvPr>
          <p:cNvSpPr txBox="1"/>
          <p:nvPr/>
        </p:nvSpPr>
        <p:spPr bwMode="auto">
          <a:xfrm>
            <a:off x="1491339" y="3721623"/>
            <a:ext cx="13148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Content</a:t>
            </a:r>
          </a:p>
        </p:txBody>
      </p:sp>
      <p:pic>
        <p:nvPicPr>
          <p:cNvPr id="37" name="Picture 16">
            <a:extLst>
              <a:ext uri="{FF2B5EF4-FFF2-40B4-BE49-F238E27FC236}">
                <a16:creationId xmlns:a16="http://schemas.microsoft.com/office/drawing/2014/main" id="{8C32FCA8-58FA-4D07-B69A-E52730FB8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07" y="4338899"/>
            <a:ext cx="770830" cy="639863"/>
          </a:xfrm>
          <a:prstGeom prst="rect">
            <a:avLst/>
          </a:prstGeom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8B0836BB-6DC1-4274-A45B-77A5F6738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48" y="4337867"/>
            <a:ext cx="770830" cy="639863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5DB02D80-5123-4F82-8301-8116361C8877}"/>
              </a:ext>
            </a:extLst>
          </p:cNvPr>
          <p:cNvSpPr/>
          <p:nvPr/>
        </p:nvSpPr>
        <p:spPr bwMode="auto">
          <a:xfrm>
            <a:off x="4564832" y="4077454"/>
            <a:ext cx="2777969" cy="441129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88EC9F-4039-4217-A735-DECEE40F1E83}"/>
              </a:ext>
            </a:extLst>
          </p:cNvPr>
          <p:cNvSpPr txBox="1"/>
          <p:nvPr/>
        </p:nvSpPr>
        <p:spPr bwMode="auto">
          <a:xfrm>
            <a:off x="4614673" y="3429000"/>
            <a:ext cx="2592473" cy="78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1800" i="0" dirty="0"/>
              <a:t>@</a:t>
            </a:r>
            <a:r>
              <a:rPr lang="en-US" sz="1800" i="0" dirty="0" err="1"/>
              <a:t>Html.SfPlaceholder</a:t>
            </a:r>
            <a:br>
              <a:rPr lang="en-US" sz="1800" i="0" dirty="0"/>
            </a:br>
            <a:r>
              <a:rPr lang="en-US" sz="1800" i="0" dirty="0"/>
              <a:t>(“Name”)</a:t>
            </a:r>
          </a:p>
        </p:txBody>
      </p:sp>
    </p:spTree>
    <p:extLst>
      <p:ext uri="{BB962C8B-B14F-4D97-AF65-F5344CB8AC3E}">
        <p14:creationId xmlns:p14="http://schemas.microsoft.com/office/powerpoint/2010/main" val="5789802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391100"/>
            <a:ext cx="5809119" cy="2075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Building a page template using .</a:t>
            </a:r>
            <a:r>
              <a:rPr lang="en-US" sz="4400" b="1" dirty="0" err="1"/>
              <a:t>cshtml</a:t>
            </a:r>
            <a:r>
              <a:rPr lang="en-US" sz="4400" b="1" dirty="0"/>
              <a:t> file.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17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Widget Templates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5"/>
            <a:ext cx="11334104" cy="4295870"/>
          </a:xfrm>
        </p:spPr>
        <p:txBody>
          <a:bodyPr/>
          <a:lstStyle/>
          <a:p>
            <a:r>
              <a:rPr lang="en-US" dirty="0"/>
              <a:t>Widget templates - change the look of widgets.</a:t>
            </a:r>
          </a:p>
          <a:p>
            <a:endParaRPr lang="en-US" dirty="0"/>
          </a:p>
          <a:p>
            <a:r>
              <a:rPr lang="en-US" dirty="0"/>
              <a:t>Custom Widget Templates can be built to fulfill the visual requirements of your website.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035B7-AC7B-4BA3-8E5E-FECA9D724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19" t="60289" r="17180" b="14318"/>
          <a:stretch/>
        </p:blipFill>
        <p:spPr>
          <a:xfrm>
            <a:off x="4090737" y="3429000"/>
            <a:ext cx="3166712" cy="15785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219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Widget Templates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5"/>
            <a:ext cx="6999305" cy="4295870"/>
          </a:xfrm>
        </p:spPr>
        <p:txBody>
          <a:bodyPr/>
          <a:lstStyle/>
          <a:p>
            <a:r>
              <a:rPr lang="en-US" dirty="0"/>
              <a:t>Selected from the designer of each widget.</a:t>
            </a:r>
          </a:p>
          <a:p>
            <a:endParaRPr lang="en-US" dirty="0"/>
          </a:p>
          <a:p>
            <a:r>
              <a:rPr lang="en-US" dirty="0"/>
              <a:t>Most Sitefinity widgets have List Templates and Detail Templates</a:t>
            </a:r>
          </a:p>
          <a:p>
            <a:endParaRPr lang="en-US" dirty="0"/>
          </a:p>
          <a:p>
            <a:pPr lvl="1"/>
            <a:r>
              <a:rPr lang="en-US" sz="1900" dirty="0"/>
              <a:t>List Templates – For list of items:</a:t>
            </a:r>
            <a:br>
              <a:rPr lang="en-US" sz="1900" dirty="0"/>
            </a:br>
            <a:r>
              <a:rPr lang="en-US" sz="1900" b="1" dirty="0"/>
              <a:t>Recent blogposts, Featured News, etc.</a:t>
            </a:r>
          </a:p>
          <a:p>
            <a:pPr lvl="1"/>
            <a:endParaRPr lang="en-US" sz="1900" b="1" dirty="0"/>
          </a:p>
          <a:p>
            <a:pPr lvl="1"/>
            <a:r>
              <a:rPr lang="en-US" sz="1900" dirty="0"/>
              <a:t>Detail Template – One item only.</a:t>
            </a:r>
            <a:br>
              <a:rPr lang="en-US" sz="1900" dirty="0"/>
            </a:br>
            <a:r>
              <a:rPr lang="en-US" sz="1900" b="1" dirty="0"/>
              <a:t>News Article, Staff Member</a:t>
            </a:r>
            <a:br>
              <a:rPr lang="en-US" sz="1900" b="1" dirty="0"/>
            </a:br>
            <a:br>
              <a:rPr lang="en-US" sz="1900" b="1" dirty="0"/>
            </a:br>
            <a:endParaRPr lang="en-US" sz="1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035B7-AC7B-4BA3-8E5E-FECA9D72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77" y="198751"/>
            <a:ext cx="3819525" cy="628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688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Widget Templates in Visual Studio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5"/>
            <a:ext cx="8313099" cy="3575046"/>
          </a:xfrm>
        </p:spPr>
        <p:txBody>
          <a:bodyPr/>
          <a:lstStyle/>
          <a:p>
            <a:r>
              <a:rPr lang="en-US" dirty="0"/>
              <a:t>Templates are stored in the Resource package.</a:t>
            </a:r>
          </a:p>
          <a:p>
            <a:r>
              <a:rPr lang="en-US" dirty="0"/>
              <a:t>Path:</a:t>
            </a:r>
            <a:br>
              <a:rPr lang="en-US" dirty="0"/>
            </a:br>
            <a:br>
              <a:rPr lang="en-US" dirty="0"/>
            </a:br>
            <a:r>
              <a:rPr lang="en-US" sz="2000" b="1" dirty="0"/>
              <a:t>~/</a:t>
            </a:r>
            <a:r>
              <a:rPr lang="en-US" sz="2000" b="1" dirty="0" err="1"/>
              <a:t>ResourcePackages</a:t>
            </a:r>
            <a:r>
              <a:rPr lang="en-US" sz="2000" b="1" dirty="0"/>
              <a:t>/[</a:t>
            </a:r>
            <a:r>
              <a:rPr lang="en-US" sz="2000" b="1" dirty="0" err="1">
                <a:solidFill>
                  <a:schemeClr val="accent1"/>
                </a:solidFill>
              </a:rPr>
              <a:t>YourResourcePackage</a:t>
            </a:r>
            <a:r>
              <a:rPr lang="en-US" sz="2000" b="1" dirty="0"/>
              <a:t>]</a:t>
            </a:r>
            <a:br>
              <a:rPr lang="en-US" sz="2000" b="1" dirty="0"/>
            </a:br>
            <a:r>
              <a:rPr lang="en-US" sz="2000" b="1" dirty="0"/>
              <a:t>/MVC/Views/</a:t>
            </a:r>
          </a:p>
          <a:p>
            <a:endParaRPr lang="en-US" dirty="0"/>
          </a:p>
          <a:p>
            <a:r>
              <a:rPr lang="en-US" dirty="0"/>
              <a:t>Templates are following strict naming conventions:</a:t>
            </a:r>
          </a:p>
          <a:p>
            <a:pPr lvl="1"/>
            <a:r>
              <a:rPr lang="en-US" b="1" dirty="0"/>
              <a:t>List.[</a:t>
            </a:r>
            <a:r>
              <a:rPr lang="en-US" b="1" dirty="0" err="1">
                <a:solidFill>
                  <a:schemeClr val="accent1"/>
                </a:solidFill>
              </a:rPr>
              <a:t>ViewName</a:t>
            </a:r>
            <a:r>
              <a:rPr lang="en-US" b="1" dirty="0"/>
              <a:t>].</a:t>
            </a:r>
            <a:r>
              <a:rPr lang="en-US" b="1" dirty="0" err="1"/>
              <a:t>cshtml</a:t>
            </a:r>
            <a:r>
              <a:rPr lang="en-US" b="1" dirty="0"/>
              <a:t> </a:t>
            </a:r>
          </a:p>
          <a:p>
            <a:pPr lvl="1"/>
            <a:r>
              <a:rPr lang="en-US" b="1" dirty="0"/>
              <a:t>Detail.[</a:t>
            </a:r>
            <a:r>
              <a:rPr lang="en-US" b="1" dirty="0" err="1">
                <a:solidFill>
                  <a:schemeClr val="accent1"/>
                </a:solidFill>
              </a:rPr>
              <a:t>ViewName</a:t>
            </a:r>
            <a:r>
              <a:rPr lang="en-US" b="1" dirty="0"/>
              <a:t>].</a:t>
            </a:r>
            <a:r>
              <a:rPr lang="en-US" b="1" dirty="0" err="1"/>
              <a:t>cshtml</a:t>
            </a:r>
            <a:endParaRPr lang="en-US" b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783EF-74A6-46AB-9785-B417045A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744" y="495386"/>
            <a:ext cx="3083913" cy="5867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B66494-17B1-4849-9840-7C6D487BE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94" y="5077085"/>
            <a:ext cx="4016922" cy="1161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5FCA7-9760-49EB-A514-A92FCC5F7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752" y="5077085"/>
            <a:ext cx="2897553" cy="1161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9F7D35F-36E5-4789-8BD8-F2491F2B7BD1}"/>
              </a:ext>
            </a:extLst>
          </p:cNvPr>
          <p:cNvSpPr/>
          <p:nvPr/>
        </p:nvSpPr>
        <p:spPr bwMode="auto">
          <a:xfrm>
            <a:off x="4840493" y="5191271"/>
            <a:ext cx="535910" cy="933145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090EA8-7E85-4364-86B5-55C3D096A66F}"/>
              </a:ext>
            </a:extLst>
          </p:cNvPr>
          <p:cNvSpPr/>
          <p:nvPr/>
        </p:nvSpPr>
        <p:spPr bwMode="auto">
          <a:xfrm>
            <a:off x="1664043" y="5622272"/>
            <a:ext cx="2785760" cy="616332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098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Create Custom Templates for Widgets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5"/>
            <a:ext cx="10446699" cy="35750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To create your own widget template:</a:t>
            </a:r>
          </a:p>
          <a:p>
            <a:r>
              <a:rPr lang="en-US" dirty="0"/>
              <a:t>Simply create a new ASP.NET Razor Web Page (.</a:t>
            </a:r>
            <a:r>
              <a:rPr lang="en-US" dirty="0" err="1">
                <a:solidFill>
                  <a:schemeClr val="accent1"/>
                </a:solidFill>
              </a:rPr>
              <a:t>cshtml</a:t>
            </a:r>
            <a:r>
              <a:rPr lang="en-US" dirty="0"/>
              <a:t>) file </a:t>
            </a:r>
          </a:p>
          <a:p>
            <a:r>
              <a:rPr lang="en-US" dirty="0"/>
              <a:t>Strictly follow the naming conventions:</a:t>
            </a:r>
            <a:br>
              <a:rPr lang="en-US" b="1" dirty="0"/>
            </a:br>
            <a:r>
              <a:rPr lang="en-US" b="1" dirty="0"/>
              <a:t>	~/MVC/Views/[</a:t>
            </a:r>
            <a:r>
              <a:rPr lang="en-US" b="1" dirty="0" err="1">
                <a:solidFill>
                  <a:schemeClr val="accent1"/>
                </a:solidFill>
              </a:rPr>
              <a:t>WidgetName</a:t>
            </a:r>
            <a:r>
              <a:rPr lang="en-US" b="1" dirty="0"/>
              <a:t>]/List.[</a:t>
            </a:r>
            <a:r>
              <a:rPr lang="en-US" b="1" dirty="0" err="1">
                <a:solidFill>
                  <a:schemeClr val="accent1"/>
                </a:solidFill>
              </a:rPr>
              <a:t>TemplateName</a:t>
            </a:r>
            <a:r>
              <a:rPr lang="en-US" b="1" dirty="0"/>
              <a:t>].</a:t>
            </a:r>
            <a:r>
              <a:rPr lang="en-US" b="1" dirty="0" err="1"/>
              <a:t>cshtml</a:t>
            </a:r>
            <a:r>
              <a:rPr lang="en-US" b="1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7" name="Picture 32">
            <a:extLst>
              <a:ext uri="{FF2B5EF4-FFF2-40B4-BE49-F238E27FC236}">
                <a16:creationId xmlns:a16="http://schemas.microsoft.com/office/drawing/2014/main" id="{11A3F87F-7C70-4264-812F-80FC5BF1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686" y="5392864"/>
            <a:ext cx="722230" cy="768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CC5956-767E-4E0A-8D4E-1314F2E87D36}"/>
              </a:ext>
            </a:extLst>
          </p:cNvPr>
          <p:cNvSpPr txBox="1"/>
          <p:nvPr/>
        </p:nvSpPr>
        <p:spPr bwMode="auto">
          <a:xfrm>
            <a:off x="2060849" y="5365429"/>
            <a:ext cx="7942318" cy="76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b="1" dirty="0"/>
              <a:t>Easiest way to create a new widget template is to duplicate an existing one and tweak it!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42BEC8-27E6-42CA-BE5B-630B0C99A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681" y="3662234"/>
            <a:ext cx="3710832" cy="15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537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307511" y="2428240"/>
            <a:ext cx="9283529" cy="4413666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0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2" y="1189600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3644" y="99798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Create a custom template for News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DEBF72-7212-4F3A-929A-F496E1814B0B}"/>
              </a:ext>
            </a:extLst>
          </p:cNvPr>
          <p:cNvSpPr txBox="1"/>
          <p:nvPr/>
        </p:nvSpPr>
        <p:spPr bwMode="auto">
          <a:xfrm>
            <a:off x="9140825" y="6303426"/>
            <a:ext cx="3048000" cy="53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/>
              <a:t> 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67285E9-F1F1-45D9-A44C-90A05357B27A}"/>
              </a:ext>
            </a:extLst>
          </p:cNvPr>
          <p:cNvSpPr txBox="1">
            <a:spLocks/>
          </p:cNvSpPr>
          <p:nvPr/>
        </p:nvSpPr>
        <p:spPr>
          <a:xfrm>
            <a:off x="529675" y="2513300"/>
            <a:ext cx="9139842" cy="4059366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sz="2200" i="0" dirty="0"/>
              <a:t>Locate the </a:t>
            </a:r>
            <a:r>
              <a:rPr lang="en-GB" sz="2200" b="1" i="0" dirty="0"/>
              <a:t>News Details </a:t>
            </a:r>
            <a:r>
              <a:rPr lang="en-GB" sz="2200" i="0" dirty="0"/>
              <a:t>and </a:t>
            </a:r>
            <a:r>
              <a:rPr lang="en-GB" sz="2200" b="1" i="0" dirty="0"/>
              <a:t>News List </a:t>
            </a:r>
            <a:r>
              <a:rPr lang="en-GB" sz="2200" i="0" dirty="0"/>
              <a:t>widget templates and duplicate them, following proper naming conventions.</a:t>
            </a:r>
            <a:br>
              <a:rPr lang="en-GB" sz="2200" i="0" dirty="0"/>
            </a:br>
            <a:br>
              <a:rPr lang="en-GB" sz="2200" i="0" dirty="0"/>
            </a:br>
            <a:r>
              <a:rPr lang="en-US" b="1" dirty="0"/>
              <a:t>~/</a:t>
            </a:r>
            <a:r>
              <a:rPr lang="en-US" b="1" dirty="0" err="1"/>
              <a:t>ResourcePackages</a:t>
            </a:r>
            <a:r>
              <a:rPr lang="en-US" b="1" dirty="0"/>
              <a:t>/[</a:t>
            </a:r>
            <a:r>
              <a:rPr lang="en-US" b="1" dirty="0" err="1">
                <a:solidFill>
                  <a:schemeClr val="accent1"/>
                </a:solidFill>
              </a:rPr>
              <a:t>YourResourcePackage</a:t>
            </a:r>
            <a:r>
              <a:rPr lang="en-US" b="1" dirty="0"/>
              <a:t>]/MVC/Views/</a:t>
            </a:r>
            <a:br>
              <a:rPr lang="en-US" sz="2000" b="1" dirty="0"/>
            </a:br>
            <a:r>
              <a:rPr lang="en-US" b="1" dirty="0"/>
              <a:t>- List.[</a:t>
            </a:r>
            <a:r>
              <a:rPr lang="en-US" b="1" dirty="0" err="1">
                <a:solidFill>
                  <a:schemeClr val="accent1"/>
                </a:solidFill>
              </a:rPr>
              <a:t>ViewName</a:t>
            </a:r>
            <a:r>
              <a:rPr lang="en-US" b="1" dirty="0"/>
              <a:t>].</a:t>
            </a:r>
            <a:r>
              <a:rPr lang="en-US" b="1" dirty="0" err="1"/>
              <a:t>cshtml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- Detail.[</a:t>
            </a:r>
            <a:r>
              <a:rPr lang="en-US" b="1" dirty="0" err="1">
                <a:solidFill>
                  <a:schemeClr val="accent1"/>
                </a:solidFill>
              </a:rPr>
              <a:t>ViewName</a:t>
            </a:r>
            <a:r>
              <a:rPr lang="en-US" b="1" dirty="0"/>
              <a:t>].</a:t>
            </a:r>
            <a:r>
              <a:rPr lang="en-US" b="1" dirty="0" err="1"/>
              <a:t>cshtml</a:t>
            </a:r>
            <a:r>
              <a:rPr lang="en-US" b="1" dirty="0"/>
              <a:t> </a:t>
            </a:r>
            <a:br>
              <a:rPr lang="en-US" b="1" dirty="0"/>
            </a:br>
            <a:endParaRPr lang="en-GB" sz="2200" i="0" dirty="0"/>
          </a:p>
          <a:p>
            <a:pPr marL="514350" indent="-514350">
              <a:buFont typeface="+mj-lt"/>
              <a:buAutoNum type="arabicPeriod"/>
            </a:pPr>
            <a:r>
              <a:rPr lang="en-GB" sz="2200" i="0" dirty="0"/>
              <a:t>Add a &lt;h1&gt;This is my custom title&lt;/h1&gt; html element in your new list and detail templates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i="0" dirty="0"/>
              <a:t>Go to your News List and Detail pages and</a:t>
            </a:r>
            <a:r>
              <a:rPr lang="en-US" sz="2200" i="0" dirty="0"/>
              <a:t> select your new templates. </a:t>
            </a:r>
          </a:p>
        </p:txBody>
      </p:sp>
    </p:spTree>
    <p:extLst>
      <p:ext uri="{BB962C8B-B14F-4D97-AF65-F5344CB8AC3E}">
        <p14:creationId xmlns:p14="http://schemas.microsoft.com/office/powerpoint/2010/main" val="35954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14160" y="929166"/>
            <a:ext cx="79590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Create a custom widget template of the list &amp; detail view of your Leadership auto-generated widget.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0B9E83-699E-404C-B9C0-A54D4CE694D9}"/>
              </a:ext>
            </a:extLst>
          </p:cNvPr>
          <p:cNvSpPr/>
          <p:nvPr/>
        </p:nvSpPr>
        <p:spPr bwMode="auto">
          <a:xfrm>
            <a:off x="1906153" y="3429000"/>
            <a:ext cx="6492009" cy="2977871"/>
          </a:xfrm>
          <a:prstGeom prst="roundRect">
            <a:avLst/>
          </a:prstGeom>
          <a:solidFill>
            <a:schemeClr val="bg2"/>
          </a:solidFill>
          <a:ln w="571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E393E7-B535-4847-83B1-07DA7DFA4C6F}"/>
              </a:ext>
            </a:extLst>
          </p:cNvPr>
          <p:cNvSpPr/>
          <p:nvPr/>
        </p:nvSpPr>
        <p:spPr>
          <a:xfrm>
            <a:off x="1514160" y="3502163"/>
            <a:ext cx="727599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File Name:</a:t>
            </a:r>
          </a:p>
          <a:p>
            <a:pPr lvl="1"/>
            <a:r>
              <a:rPr lang="en-US" b="1" dirty="0" err="1"/>
              <a:t>Detail.</a:t>
            </a:r>
            <a:r>
              <a:rPr lang="en-US" b="1" dirty="0" err="1">
                <a:solidFill>
                  <a:schemeClr val="accent1"/>
                </a:solidFill>
              </a:rPr>
              <a:t>YourViewName</a:t>
            </a:r>
            <a:r>
              <a:rPr lang="en-US" b="1" dirty="0" err="1"/>
              <a:t>.cshtml</a:t>
            </a:r>
            <a:endParaRPr lang="en-US" b="1" dirty="0"/>
          </a:p>
          <a:p>
            <a:pPr lvl="1"/>
            <a:r>
              <a:rPr lang="en-US" b="1" dirty="0" err="1"/>
              <a:t>List.</a:t>
            </a:r>
            <a:r>
              <a:rPr lang="en-US" b="1" dirty="0" err="1">
                <a:solidFill>
                  <a:schemeClr val="accent1"/>
                </a:solidFill>
              </a:rPr>
              <a:t>YourViewName</a:t>
            </a:r>
            <a:r>
              <a:rPr lang="en-US" b="1" dirty="0" err="1"/>
              <a:t>.cshtml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61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algn="l"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PT Template Jan 2019_2.28.potx" id="{F503C8D4-A7CD-49FE-BD56-4924D6763B87}" vid="{6B4F2A6A-B0B1-454D-AF26-7A0E75E56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c28caf4e-97a5-482b-b76c-1611355cdda6" ContentTypeId="0x01010077500574B4721043A1B2E65B865EB440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7500574B4721043A1B2E65B865EB440010003476895775C2446B96EE1200BFBC494" ma:contentTypeVersion="49" ma:contentTypeDescription="Create a new document." ma:contentTypeScope="" ma:versionID="1cd663bf177e25c1f9784f1c035aec06">
  <xsd:schema xmlns:xsd="http://www.w3.org/2001/XMLSchema" xmlns:xs="http://www.w3.org/2001/XMLSchema" xmlns:p="http://schemas.microsoft.com/office/2006/metadata/properties" xmlns:ns2="0dfb052e-cb13-4d19-82cf-940ca1bb85b7" xmlns:ns3="9e282a2b-0d30-4048-ad8b-cd441d000a08" xmlns:ns4="9e244160-759d-472e-925e-0993d518e217" targetNamespace="http://schemas.microsoft.com/office/2006/metadata/properties" ma:root="true" ma:fieldsID="a655c0f4e464ef7bbd850e7681524842" ns2:_="" ns3:_="" ns4:_="">
    <xsd:import namespace="0dfb052e-cb13-4d19-82cf-940ca1bb85b7"/>
    <xsd:import namespace="9e282a2b-0d30-4048-ad8b-cd441d000a08"/>
    <xsd:import namespace="9e244160-759d-472e-925e-0993d518e217"/>
    <xsd:element name="properties">
      <xsd:complexType>
        <xsd:sequence>
          <xsd:element name="documentManagement">
            <xsd:complexType>
              <xsd:all>
                <xsd:element ref="ns2:MetaDescription" minOccurs="0"/>
                <xsd:element ref="ns2:Location1_0" minOccurs="0"/>
                <xsd:element ref="ns2:TaxCatchAll" minOccurs="0"/>
                <xsd:element ref="ns2:Policy" minOccurs="0"/>
                <xsd:element ref="ns2:Category1_0" minOccurs="0"/>
                <xsd:element ref="ns2:Summary" minOccurs="0"/>
                <xsd:element ref="ns2:ContentType1_0" minOccurs="0"/>
                <xsd:element ref="ns2:Solution_0" minOccurs="0"/>
                <xsd:element ref="ns2:Industry_0" minOccurs="0"/>
                <xsd:element ref="ns2:TaxCatchAllLabel" minOccurs="0"/>
                <xsd:element ref="ns2:c60905045b3141dfb44ebee3a51fd0a7" minOccurs="0"/>
                <xsd:element ref="ns2:g7620f54b84d4877b8ce49e3874564d0" minOccurs="0"/>
                <xsd:element ref="ns2:m3946e80dba8470d9700658463930af8" minOccurs="0"/>
                <xsd:element ref="ns2:l58a9cb184754a90a3d0c9fae6dfc0fc" minOccurs="0"/>
                <xsd:element ref="ns2:e88edf6f69774249aa5a94de92e0b3ee" minOccurs="0"/>
                <xsd:element ref="ns2:h2f9ec3728094124b933b9cf7e867a92" minOccurs="0"/>
                <xsd:element ref="ns2:efbf5ec808454fc39dd6e73fb30f9800" minOccurs="0"/>
                <xsd:element ref="ns2:h847452f74b44b57bc4a2a741f9c94e9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MetaDescription" ma:index="4" nillable="true" ma:displayName="Meta Description" ma:hidden="true" ma:internalName="MetaDescription" ma:readOnly="false">
      <xsd:simpleType>
        <xsd:restriction base="dms:Note"/>
      </xsd:simpleType>
    </xsd:element>
    <xsd:element name="Location1_0" ma:index="6" nillable="true" ma:taxonomy="true" ma:internalName="Location1_0" ma:taxonomyFieldName="Location1" ma:displayName="Location" ma:readOnly="false" ma:fieldId="{4a19d0fd-e2d8-4bdf-9d9f-62784e6d291e}" ma:taxonomyMulti="true" ma:sspId="c28caf4e-97a5-482b-b76c-1611355cdda6" ma:termSetId="5d5ade69-8899-4ea1-b4cd-6f75a73c567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5a6fbd45-8148-49f2-9d71-c89d30ccd127}" ma:internalName="TaxCatchAll" ma:showField="CatchAllData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olicy" ma:index="8" nillable="true" ma:displayName="Policy" ma:internalName="Policy" ma:readOnly="false">
      <xsd:simpleType>
        <xsd:restriction base="dms:Boolean"/>
      </xsd:simpleType>
    </xsd:element>
    <xsd:element name="Category1_0" ma:index="10" nillable="true" ma:taxonomy="true" ma:internalName="Category1_0" ma:taxonomyFieldName="Category1" ma:displayName="Category" ma:readOnly="false" ma:fieldId="{76361ab5-a999-4bf4-b0a9-d3c0bdaba2c4}" ma:taxonomyMulti="true" ma:sspId="c28caf4e-97a5-482b-b76c-1611355cdda6" ma:termSetId="1572b638-1401-4969-aa89-db18e7f6a1ce" ma:anchorId="31a2e036-7419-4c75-9a05-8f1ac47321f7" ma:open="false" ma:isKeyword="false">
      <xsd:complexType>
        <xsd:sequence>
          <xsd:element ref="pc:Terms" minOccurs="0" maxOccurs="1"/>
        </xsd:sequence>
      </xsd:complexType>
    </xsd:element>
    <xsd:element name="Summary" ma:index="11" nillable="true" ma:displayName="Summary" ma:internalName="Summary" ma:readOnly="false">
      <xsd:simpleType>
        <xsd:restriction base="dms:Unknown"/>
      </xsd:simpleType>
    </xsd:element>
    <xsd:element name="ContentType1_0" ma:index="13" nillable="true" ma:taxonomy="true" ma:internalName="ContentType1_0" ma:taxonomyFieldName="ContentType1" ma:displayName="Content Type" ma:readOnly="false" ma:fieldId="{11444373-c56f-4b66-a200-4ad1b94ffae6}" ma:taxonomyMulti="true" ma:sspId="c28caf4e-97a5-482b-b76c-1611355cdda6" ma:termSetId="a8ef4eb4-ec32-4700-85c6-2a80481f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lution_0" ma:index="15" nillable="true" ma:taxonomy="true" ma:internalName="Solution_0" ma:taxonomyFieldName="Solution0" ma:displayName="Solution" ma:readOnly="false" ma:fieldId="{08ee8523-5519-4869-bd80-fd97b8eed69f}" ma:taxonomyMulti="true" ma:sspId="c28caf4e-97a5-482b-b76c-1611355cdda6" ma:termSetId="f17f8854-3894-4535-bae0-80545d600d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0" ma:index="17" nillable="true" ma:taxonomy="true" ma:internalName="Industry_0" ma:taxonomyFieldName="Industry" ma:displayName="Industry" ma:readOnly="false" ma:fieldId="{54782f52-600e-43b5-a6fd-b215e0434802}" ma:taxonomyMulti="true" ma:sspId="c28caf4e-97a5-482b-b76c-1611355cdda6" ma:termSetId="5d315633-6a67-4a63-95ca-fb8755b869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description="" ma:hidden="true" ma:list="{5a6fbd45-8148-49f2-9d71-c89d30ccd127}" ma:internalName="TaxCatchAllLabel" ma:readOnly="true" ma:showField="CatchAllDataLabel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60905045b3141dfb44ebee3a51fd0a7" ma:index="19" nillable="true" ma:taxonomy="true" ma:internalName="c60905045b3141dfb44ebee3a51fd0a7" ma:taxonomyFieldName="IndustrySolution" ma:displayName="IndustrySolution" ma:readOnly="false" ma:fieldId="{c6090504-5b31-41df-b44e-bee3a51fd0a7}" ma:taxonomyMulti="true" ma:sspId="c28caf4e-97a5-482b-b76c-1611355cdda6" ma:termSetId="c25c5a4a-9f83-4e95-98f0-96715ed6b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7620f54b84d4877b8ce49e3874564d0" ma:index="22" nillable="true" ma:taxonomy="true" ma:internalName="g7620f54b84d4877b8ce49e3874564d0" ma:taxonomyFieldName="OpenEdgeModule" ma:displayName="OpenEdgeModule" ma:readOnly="false" ma:fieldId="{07620f54-b84d-4877-b8ce-49e3874564d0}" ma:taxonomyMulti="true" ma:sspId="c28caf4e-97a5-482b-b76c-1611355cdda6" ma:termSetId="a840b9cb-4d8b-4201-8516-62701ebaa3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46e80dba8470d9700658463930af8" ma:index="23" nillable="true" ma:taxonomy="true" ma:internalName="m3946e80dba8470d9700658463930af8" ma:taxonomyFieldName="Portal_x0020_Audience" ma:displayName="Portal Audience" ma:readOnly="false" ma:fieldId="{63946e80-dba8-470d-9700-658463930af8}" ma:taxonomyMulti="true" ma:sspId="c28caf4e-97a5-482b-b76c-1611355cdda6" ma:termSetId="d25a54c7-5e31-4992-b8a5-ef130e5b0b3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8a9cb184754a90a3d0c9fae6dfc0fc" ma:index="25" nillable="true" ma:taxonomy="true" ma:internalName="l58a9cb184754a90a3d0c9fae6dfc0fc" ma:taxonomyFieldName="Partner_x0020_Empowerment" ma:displayName="Partner Empowerment" ma:readOnly="false" ma:fieldId="{558a9cb1-8475-4a90-a3d0-c9fae6dfc0fc}" ma:taxonomyMulti="true" ma:sspId="c28caf4e-97a5-482b-b76c-1611355cdda6" ma:termSetId="7b97e60c-ed00-4a30-8a22-7d6dbed948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88edf6f69774249aa5a94de92e0b3ee" ma:index="27" nillable="true" ma:taxonomy="true" ma:internalName="e88edf6f69774249aa5a94de92e0b3ee" ma:taxonomyFieldName="BusinessLine" ma:displayName="Business Line" ma:readOnly="false" ma:fieldId="{e88edf6f-6977-4249-aa5a-94de92e0b3ee}" ma:taxonomyMulti="true" ma:sspId="c28caf4e-97a5-482b-b76c-1611355cdda6" ma:termSetId="5d80bd60-09df-46af-8b89-71a6f1477ec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f9ec3728094124b933b9cf7e867a92" ma:index="29" nillable="true" ma:taxonomy="true" ma:internalName="h2f9ec3728094124b933b9cf7e867a92" ma:taxonomyFieldName="HorizontalUseCase" ma:displayName="Horizontal Use Case" ma:readOnly="false" ma:fieldId="{12f9ec37-2809-4124-b933-b9cf7e867a92}" ma:taxonomyMulti="true" ma:sspId="c28caf4e-97a5-482b-b76c-1611355cdda6" ma:termSetId="221aa4b5-d2eb-4da5-9165-0ca0afd7ff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bf5ec808454fc39dd6e73fb30f9800" ma:index="31" nillable="true" ma:taxonomy="true" ma:internalName="efbf5ec808454fc39dd6e73fb30f9800" ma:taxonomyFieldName="GFOResourceTags" ma:displayName="GFO Resource Tags" ma:readOnly="false" ma:fieldId="{efbf5ec8-0845-4fc3-9dd6-e73fb30f9800}" ma:taxonomyMulti="true" ma:sspId="c28caf4e-97a5-482b-b76c-1611355cdda6" ma:termSetId="342f8e7f-1635-45ba-8819-3ee15cf1e9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47452f74b44b57bc4a2a741f9c94e9" ma:index="33" nillable="true" ma:taxonomy="true" ma:internalName="h847452f74b44b57bc4a2a741f9c94e9" ma:taxonomyFieldName="Visibility" ma:displayName="Visibility" ma:readOnly="false" ma:default="-1;#Internal|a223e987-c30f-4fcd-8089-a373931e9ab5" ma:fieldId="{1847452f-74b4-4b57-bc4a-2a741f9c94e9}" ma:sspId="c28caf4e-97a5-482b-b76c-1611355cdda6" ma:termSetId="269460bf-6522-4054-a841-49537bf7e14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82a2b-0d30-4048-ad8b-cd441d000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44160-759d-472e-925e-0993d518e217" elementFormDefault="qualified">
    <xsd:import namespace="http://schemas.microsoft.com/office/2006/documentManagement/types"/>
    <xsd:import namespace="http://schemas.microsoft.com/office/infopath/2007/PartnerControls"/>
    <xsd:element name="SharedWithUsers" ma:index="3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244160-759d-472e-925e-0993d518e217">
      <UserInfo>
        <DisplayName>George St Maurice</DisplayName>
        <AccountId>195</AccountId>
        <AccountType/>
      </UserInfo>
      <UserInfo>
        <DisplayName>Ranieri Russi</DisplayName>
        <AccountId>810</AccountId>
        <AccountType/>
      </UserInfo>
      <UserInfo>
        <DisplayName>Maria Trigonis</DisplayName>
        <AccountId>740</AccountId>
        <AccountType/>
      </UserInfo>
      <UserInfo>
        <DisplayName>Natalia Salazar</DisplayName>
        <AccountId>2743</AccountId>
        <AccountType/>
      </UserInfo>
    </SharedWithUsers>
    <l58a9cb184754a90a3d0c9fae6dfc0fc xmlns="0dfb052e-cb13-4d19-82cf-940ca1bb85b7">
      <Terms xmlns="http://schemas.microsoft.com/office/infopath/2007/PartnerControls"/>
    </l58a9cb184754a90a3d0c9fae6dfc0fc>
    <efbf5ec808454fc39dd6e73fb30f9800 xmlns="0dfb052e-cb13-4d19-82cf-940ca1bb85b7">
      <Terms xmlns="http://schemas.microsoft.com/office/infopath/2007/PartnerControls"/>
    </efbf5ec808454fc39dd6e73fb30f9800>
    <MetaDescription xmlns="0dfb052e-cb13-4d19-82cf-940ca1bb85b7" xsi:nil="true"/>
    <ContentType1_0 xmlns="0dfb052e-cb13-4d19-82cf-940ca1bb85b7">
      <Terms xmlns="http://schemas.microsoft.com/office/infopath/2007/PartnerControls"/>
    </ContentType1_0>
    <Industry_0 xmlns="0dfb052e-cb13-4d19-82cf-940ca1bb85b7">
      <Terms xmlns="http://schemas.microsoft.com/office/infopath/2007/PartnerControls"/>
    </Industry_0>
    <g7620f54b84d4877b8ce49e3874564d0 xmlns="0dfb052e-cb13-4d19-82cf-940ca1bb85b7">
      <Terms xmlns="http://schemas.microsoft.com/office/infopath/2007/PartnerControls"/>
    </g7620f54b84d4877b8ce49e3874564d0>
    <m3946e80dba8470d9700658463930af8 xmlns="0dfb052e-cb13-4d19-82cf-940ca1bb85b7">
      <Terms xmlns="http://schemas.microsoft.com/office/infopath/2007/PartnerControls"/>
    </m3946e80dba8470d9700658463930af8>
    <Policy xmlns="0dfb052e-cb13-4d19-82cf-940ca1bb85b7" xsi:nil="true"/>
    <Solution_0 xmlns="0dfb052e-cb13-4d19-82cf-940ca1bb85b7">
      <Terms xmlns="http://schemas.microsoft.com/office/infopath/2007/PartnerControls"/>
    </Solution_0>
    <e88edf6f69774249aa5a94de92e0b3ee xmlns="0dfb052e-cb13-4d19-82cf-940ca1bb85b7">
      <Terms xmlns="http://schemas.microsoft.com/office/infopath/2007/PartnerControls"/>
    </e88edf6f69774249aa5a94de92e0b3ee>
    <Location1_0 xmlns="0dfb052e-cb13-4d19-82cf-940ca1bb85b7">
      <Terms xmlns="http://schemas.microsoft.com/office/infopath/2007/PartnerControls"/>
    </Location1_0>
    <c60905045b3141dfb44ebee3a51fd0a7 xmlns="0dfb052e-cb13-4d19-82cf-940ca1bb85b7">
      <Terms xmlns="http://schemas.microsoft.com/office/infopath/2007/PartnerControls"/>
    </c60905045b3141dfb44ebee3a51fd0a7>
    <TaxCatchAll xmlns="0dfb052e-cb13-4d19-82cf-940ca1bb85b7">
      <Value>2</Value>
      <Value>1</Value>
    </TaxCatchAll>
    <h2f9ec3728094124b933b9cf7e867a92 xmlns="0dfb052e-cb13-4d19-82cf-940ca1bb85b7">
      <Terms xmlns="http://schemas.microsoft.com/office/infopath/2007/PartnerControls"/>
    </h2f9ec3728094124b933b9cf7e867a92>
    <h847452f74b44b57bc4a2a741f9c94e9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a223e987-c30f-4fcd-8089-a373931e9ab5</TermId>
        </TermInfo>
      </Terms>
    </h847452f74b44b57bc4a2a741f9c94e9>
    <Summary xmlns="0dfb052e-cb13-4d19-82cf-940ca1bb85b7" xsi:nil="true"/>
    <Category1_0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c076d733-6942-4956-b818-75216ca678c6</TermId>
        </TermInfo>
      </Terms>
    </Category1_0>
  </documentManagement>
</p:properties>
</file>

<file path=customXml/itemProps1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AB0C57-605A-4DD2-B03C-46EE401D0404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AB973665-E667-41B9-A691-AC74ADF77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b052e-cb13-4d19-82cf-940ca1bb85b7"/>
    <ds:schemaRef ds:uri="9e282a2b-0d30-4048-ad8b-cd441d000a08"/>
    <ds:schemaRef ds:uri="9e244160-759d-472e-925e-0993d518e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DA4C4B2-98B1-44DF-A244-E8FB7A2D1956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0dfb052e-cb13-4d19-82cf-940ca1bb85b7"/>
    <ds:schemaRef ds:uri="http://schemas.microsoft.com/office/infopath/2007/PartnerControls"/>
    <ds:schemaRef ds:uri="http://schemas.microsoft.com/office/2006/metadata/properties"/>
    <ds:schemaRef ds:uri="9e244160-759d-472e-925e-0993d518e217"/>
    <ds:schemaRef ds:uri="9e282a2b-0d30-4048-ad8b-cd441d000a0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PPT Template Jan 2019</Template>
  <TotalTime>26132</TotalTime>
  <Words>5769</Words>
  <Application>Microsoft Office PowerPoint</Application>
  <PresentationFormat>Custom</PresentationFormat>
  <Paragraphs>1008</Paragraphs>
  <Slides>136</Slides>
  <Notes>129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Arial</vt:lpstr>
      <vt:lpstr>Berlin Sans FB Demi</vt:lpstr>
      <vt:lpstr>Cascadia Mono</vt:lpstr>
      <vt:lpstr>Courier New</vt:lpstr>
      <vt:lpstr>Open Sans</vt:lpstr>
      <vt:lpstr>Wingdings</vt:lpstr>
      <vt:lpstr>Progress Presentation Theme</vt:lpstr>
      <vt:lpstr>Sitefinity Foundations Training</vt:lpstr>
      <vt:lpstr>About This Course  Trainer:  Sahil Pandita  Senior Sitefinity Consultant </vt:lpstr>
      <vt:lpstr>Description</vt:lpstr>
      <vt:lpstr>Course Goals</vt:lpstr>
      <vt:lpstr>Audience and prerequisites</vt:lpstr>
      <vt:lpstr>Presentation Conventions     </vt:lpstr>
      <vt:lpstr>Agenda</vt:lpstr>
      <vt:lpstr>Exercise Setup Requirements</vt:lpstr>
      <vt:lpstr>Demo Setup you empty Sitefinity project</vt:lpstr>
      <vt:lpstr>Lesson 1   Introduction to Sitefinity.   </vt:lpstr>
      <vt:lpstr>What is Sitefinity?</vt:lpstr>
      <vt:lpstr>Sitefinity Resources</vt:lpstr>
      <vt:lpstr>Sitefinity Vocabulary  </vt:lpstr>
      <vt:lpstr>Live Demo  </vt:lpstr>
      <vt:lpstr>  </vt:lpstr>
      <vt:lpstr>Setup Sitefinity Core</vt:lpstr>
      <vt:lpstr>PowerPoint Presentation</vt:lpstr>
      <vt:lpstr>Create the ASP.NET Core web application</vt:lpstr>
      <vt:lpstr>  </vt:lpstr>
      <vt:lpstr>Lesson 2  Architecture and Patterns      </vt:lpstr>
      <vt:lpstr>Architecture Overview</vt:lpstr>
      <vt:lpstr>News module example – Architecture utilization</vt:lpstr>
      <vt:lpstr>Three-tier architecture</vt:lpstr>
      <vt:lpstr>PowerPoint Presentation</vt:lpstr>
      <vt:lpstr>Provider Model</vt:lpstr>
      <vt:lpstr>Multiple Providers </vt:lpstr>
      <vt:lpstr>Lesson 3  Managing Pages and Widgets     </vt:lpstr>
      <vt:lpstr>Pages </vt:lpstr>
      <vt:lpstr>Live Demo  </vt:lpstr>
      <vt:lpstr>Page Templates</vt:lpstr>
      <vt:lpstr>Presentation layer architecture</vt:lpstr>
      <vt:lpstr>Page Templates</vt:lpstr>
      <vt:lpstr>Live Demo  </vt:lpstr>
      <vt:lpstr>  </vt:lpstr>
      <vt:lpstr>Sitefinity Core Page Template</vt:lpstr>
      <vt:lpstr>Sitefinity Widgets</vt:lpstr>
      <vt:lpstr>PowerPoint Presentation</vt:lpstr>
      <vt:lpstr>Pages Using Core Templates</vt:lpstr>
      <vt:lpstr>  </vt:lpstr>
      <vt:lpstr>News Widget</vt:lpstr>
      <vt:lpstr>Live Demo  </vt:lpstr>
      <vt:lpstr>Widget Designers</vt:lpstr>
      <vt:lpstr>Live Demo  </vt:lpstr>
      <vt:lpstr>Refining your page or page template by adding sections</vt:lpstr>
      <vt:lpstr>Layout: Section</vt:lpstr>
      <vt:lpstr>PowerPoint Presentation</vt:lpstr>
      <vt:lpstr>Live Demo  </vt:lpstr>
      <vt:lpstr>  </vt:lpstr>
      <vt:lpstr>Create a Custom widget using Asp.Net Core</vt:lpstr>
      <vt:lpstr>Live Demo  </vt:lpstr>
      <vt:lpstr>  </vt:lpstr>
      <vt:lpstr>PowerPoint Presentation</vt:lpstr>
      <vt:lpstr>Lesson 4  Working with Content    </vt:lpstr>
      <vt:lpstr>Content Modules</vt:lpstr>
      <vt:lpstr>Content Modules</vt:lpstr>
      <vt:lpstr>Live Demo  </vt:lpstr>
      <vt:lpstr>Types of Workflow statuses 1/2</vt:lpstr>
      <vt:lpstr>Types of Workflow statuses 2/2</vt:lpstr>
      <vt:lpstr>Content Workflow Diagram</vt:lpstr>
      <vt:lpstr>Live Demo  </vt:lpstr>
      <vt:lpstr>Customizing Build-In Content Modules</vt:lpstr>
      <vt:lpstr>Related Data</vt:lpstr>
      <vt:lpstr>Customizing Build-In Content Modules 2/2</vt:lpstr>
      <vt:lpstr>Live Demo  </vt:lpstr>
      <vt:lpstr>  </vt:lpstr>
      <vt:lpstr>Taxonomies </vt:lpstr>
      <vt:lpstr>Taxonomies </vt:lpstr>
      <vt:lpstr>Taxonomies</vt:lpstr>
      <vt:lpstr>Taxonomies Vocabulary</vt:lpstr>
      <vt:lpstr>  </vt:lpstr>
      <vt:lpstr>Custom Taxonomies</vt:lpstr>
      <vt:lpstr>Live Demo  </vt:lpstr>
      <vt:lpstr>Lesson 5  Rapid Development of Modules    </vt:lpstr>
      <vt:lpstr>Dynamic Modules</vt:lpstr>
      <vt:lpstr>Dynamic Modules Fields</vt:lpstr>
      <vt:lpstr>Dynamic Modules Related data </vt:lpstr>
      <vt:lpstr>Live Demo  </vt:lpstr>
      <vt:lpstr>  </vt:lpstr>
      <vt:lpstr>Dynamic module widgets. </vt:lpstr>
      <vt:lpstr>Live Demo  </vt:lpstr>
      <vt:lpstr>Lesson 6  Rapid Development of Forms.    </vt:lpstr>
      <vt:lpstr>Forms Module image for forms</vt:lpstr>
      <vt:lpstr>Forms Introduction </vt:lpstr>
      <vt:lpstr>Form responses </vt:lpstr>
      <vt:lpstr>Live Demo  </vt:lpstr>
      <vt:lpstr>Lesson 7  Customizing Presentation Layer      </vt:lpstr>
      <vt:lpstr>Presentation Layer</vt:lpstr>
      <vt:lpstr>Resource Packages </vt:lpstr>
      <vt:lpstr>Live Demo  </vt:lpstr>
      <vt:lpstr>Create custom page templates</vt:lpstr>
      <vt:lpstr>Building a page template using .cshtml file </vt:lpstr>
      <vt:lpstr>Building a page template using .cshtml file </vt:lpstr>
      <vt:lpstr>Live Demo  </vt:lpstr>
      <vt:lpstr>Widget Templates </vt:lpstr>
      <vt:lpstr>Widget Templates </vt:lpstr>
      <vt:lpstr>Widget Templates in Visual Studio </vt:lpstr>
      <vt:lpstr>Create Custom Templates for Widgets </vt:lpstr>
      <vt:lpstr>  </vt:lpstr>
      <vt:lpstr>  </vt:lpstr>
      <vt:lpstr>Visual ‘Jellybeans’</vt:lpstr>
      <vt:lpstr>CSS &amp; JS Widgets Note: this is not considered a good practice! </vt:lpstr>
      <vt:lpstr>Custom CSS class for widgets</vt:lpstr>
      <vt:lpstr>Lesson 8  Web Services, C# API and platform Events      </vt:lpstr>
      <vt:lpstr>OData Web Services</vt:lpstr>
      <vt:lpstr>OData Web Services</vt:lpstr>
      <vt:lpstr>OData Web Services</vt:lpstr>
      <vt:lpstr>Live Demo  </vt:lpstr>
      <vt:lpstr>Sitefinity API</vt:lpstr>
      <vt:lpstr>Sitefinity API</vt:lpstr>
      <vt:lpstr>Sitefinity API</vt:lpstr>
      <vt:lpstr>Live Demo  </vt:lpstr>
      <vt:lpstr>Taxonomies API</vt:lpstr>
      <vt:lpstr>Taxonomies API</vt:lpstr>
      <vt:lpstr>Live Demo  </vt:lpstr>
      <vt:lpstr>  </vt:lpstr>
      <vt:lpstr>Dynamic modules API. Custom solutions.</vt:lpstr>
      <vt:lpstr>Dynamic modules API. Custom solutions.</vt:lpstr>
      <vt:lpstr>Sitefinity Events. EventHub.</vt:lpstr>
      <vt:lpstr>List of EventHub events </vt:lpstr>
      <vt:lpstr>EventHub subscribe and unsubscribe.</vt:lpstr>
      <vt:lpstr>Lesson 9  Working with Configurations       </vt:lpstr>
      <vt:lpstr>Sitefinity Configurations</vt:lpstr>
      <vt:lpstr>Sitefinity Configurations</vt:lpstr>
      <vt:lpstr>Live Demo  </vt:lpstr>
      <vt:lpstr>Sitefinity Configurations in Visual Studio </vt:lpstr>
      <vt:lpstr>Live Demo  </vt:lpstr>
      <vt:lpstr>Bonus: How to perform System Restart </vt:lpstr>
      <vt:lpstr>Lesson 10  Administration      </vt:lpstr>
      <vt:lpstr>Sitefinity Users</vt:lpstr>
      <vt:lpstr>Sitefinity Roles</vt:lpstr>
      <vt:lpstr>Live Demo  </vt:lpstr>
      <vt:lpstr>Sitefinity Permissions</vt:lpstr>
      <vt:lpstr>Individual (granular) Permissions</vt:lpstr>
      <vt:lpstr>Live Demo  </vt:lpstr>
      <vt:lpstr>Q &amp; 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OpenEd  Order Fulfillment Guide</dc:title>
  <dc:subject/>
  <dc:creator>Hristo Milchev</dc:creator>
  <cp:keywords/>
  <dc:description/>
  <cp:lastModifiedBy>Chandresh Tekchandani</cp:lastModifiedBy>
  <cp:revision>428</cp:revision>
  <cp:lastPrinted>2013-09-18T03:48:20Z</cp:lastPrinted>
  <dcterms:created xsi:type="dcterms:W3CDTF">2019-07-05T11:18:39Z</dcterms:created>
  <dcterms:modified xsi:type="dcterms:W3CDTF">2022-06-17T03:57:52Z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0x01010077500574B4721043A1B2E65B865EB440010003476895775C2446B96EE1200BFBC494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